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57" r:id="rId6"/>
    <p:sldId id="273" r:id="rId7"/>
    <p:sldId id="259" r:id="rId8"/>
    <p:sldId id="260" r:id="rId9"/>
    <p:sldId id="279" r:id="rId10"/>
    <p:sldId id="263" r:id="rId11"/>
    <p:sldId id="264" r:id="rId12"/>
    <p:sldId id="266" r:id="rId13"/>
    <p:sldId id="269" r:id="rId14"/>
    <p:sldId id="281" r:id="rId15"/>
    <p:sldId id="292" r:id="rId16"/>
    <p:sldId id="272" r:id="rId17"/>
    <p:sldId id="270" r:id="rId18"/>
    <p:sldId id="276" r:id="rId19"/>
    <p:sldId id="277" r:id="rId20"/>
  </p:sldIdLst>
  <p:sldSz cx="12192000" cy="6858000"/>
  <p:notesSz cx="6858000" cy="9144000"/>
  <p:custDataLst>
    <p:tags r:id="rId22"/>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C4D481F-8BEF-9D59-4A3E-EABC0A61B2FC}" name="FRADD, Joanne" initials="FJ" userId="S::joanne.fradd@education.gov.uk::72bc480f-68cd-4f66-a5db-4df4010072c9" providerId="AD"/>
  <p188:author id="{FE2F3845-1473-9E7E-C2A8-5E8F50C56B96}" name="Pieter Cornel" initials="PC" userId="S::Pieter.Cornel@veriangroup.com::44037553-8245-4fbc-a8db-ac86cf3e395f" providerId="AD"/>
  <p188:author id="{9A71984F-B706-1711-40E1-B18C050BA2D1}" name="FRADD, Joanne" initials="JF" userId="S::Joanne.FRADD@education.gov.uk::72bc480f-68cd-4f66-a5db-4df4010072c9" providerId="AD"/>
  <p188:author id="{CB2FBF61-7CFC-7162-03C1-C94FD2E6BD26}" name="Cornel, Pieter (KT)" initials="PC" userId="S::Pieter.Cornel@kantar.com::69898416-ccf7-468c-9400-fdc9f3cf5182" providerId="AD"/>
  <p188:author id="{C397326B-70DB-C9A5-3EBB-B1D4BA538EFA}" name="Chandraharan, Avindri (KT)" initials="AC" userId="S::Avindri.Chandraharan1@kantar.com::a9724c93-d461-43ac-bfaa-faa1d78edee6" providerId="AD"/>
  <p188:author id="{1C157174-AF96-660E-9C03-9B538952AB8F}" name="Jake Fremantle" initials="JF" userId="S::Jake.Fremantle@veriangroup.com::f7198e83-0ee0-4ccf-9869-32d306386f85" providerId="AD"/>
  <p188:author id="{5CCAB689-03E5-1F1C-27E0-765CCA678E5A}" name="natalie.gold@veriangroup.com" initials="na" userId="S::urn:spo:guest#natalie.gold@veriangroup.com::" providerId="AD"/>
  <p188:author id="{D82230A0-336C-90EC-E808-4FACBF39A7B6}" name="Avindri Chandraharan" initials="AC" userId="S::Avindri.Chandraharan1@veriangroup.com::1d4d43e6-cde5-4406-9aa6-603894f556d4" providerId="AD"/>
  <p188:author id="{83BC8FA6-CC5B-38F5-6412-42CD6D275A51}" name="MYANT, Peter" initials="PM" userId="S::Peter.MYANT@EDUCATION.GOV.UK::c74b3268-8bc4-496d-9aa3-1cb7d16dad0b" providerId="AD"/>
  <p188:author id="{D0BDD8B4-CBEC-CA16-E385-E2891AF97076}" name="CHANDA, Indy" initials="" userId="S::Indy.Chanda@education.gov.uk::b3b5595e-16d3-4968-a417-ee5a420a8cf5" providerId="AD"/>
  <p188:author id="{EA38DEBE-4129-8E45-261F-8DA54E66B81B}" name="HUNT, Jessica" initials="HJ" userId="S::jessica.hunt@education.gov.uk::e973b41b-e438-4325-93f0-cd0d726afa0a" providerId="AD"/>
  <p188:author id="{06D97ED8-319E-1AC0-90D4-8038389F8527}" name="Chandraharan, Avindri (KT)" initials="C(" userId="S::avindri.chandraharan1@kantar.com::a9724c93-d461-43ac-bfaa-faa1d78edee6" providerId="AD"/>
  <p188:author id="{024D88DD-C56D-7DBE-7206-572524140422}" name="MYANT, Peter" initials="MP" userId="S::peter.myant@education.gov.uk::c74b3268-8bc4-496d-9aa3-1cb7d16dad0b" providerId="AD"/>
  <p188:author id="{1C9317EF-F1AA-5536-8E47-BCB9C4AE1863}" name="CHANDA, Indy" initials="CI" userId="S::indy.chanda@education.gov.uk::b3b5595e-16d3-4968-a417-ee5a420a8cf5" providerId="AD"/>
  <p188:author id="{EE2DFCEF-DE69-6C39-FEF7-92575DA23505}" name="Bowen, Sarah (KT)" initials="B(" userId="S::sarah.bowen@kantar.com::dd48059f-ddc0-4981-af1a-a95b0eb09eb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9DB00"/>
    <a:srgbClr val="EA5E0D"/>
    <a:srgbClr val="F79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05E68E-94B5-47BB-8F7E-830A3DFB5C9F}" v="1" dt="2024-05-07T08:07:37.7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92" autoAdjust="0"/>
  </p:normalViewPr>
  <p:slideViewPr>
    <p:cSldViewPr snapToGrid="0">
      <p:cViewPr varScale="1">
        <p:scale>
          <a:sx n="96" d="100"/>
          <a:sy n="96" d="100"/>
        </p:scale>
        <p:origin x="68" y="6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DD, Joanne" userId="72bc480f-68cd-4f66-a5db-4df4010072c9" providerId="ADAL" clId="{5B05E68E-94B5-47BB-8F7E-830A3DFB5C9F}"/>
    <pc:docChg chg="custSel modSld">
      <pc:chgData name="FRADD, Joanne" userId="72bc480f-68cd-4f66-a5db-4df4010072c9" providerId="ADAL" clId="{5B05E68E-94B5-47BB-8F7E-830A3DFB5C9F}" dt="2024-05-07T09:23:04.700" v="75"/>
      <pc:docMkLst>
        <pc:docMk/>
      </pc:docMkLst>
      <pc:sldChg chg="modNotesTx">
        <pc:chgData name="FRADD, Joanne" userId="72bc480f-68cd-4f66-a5db-4df4010072c9" providerId="ADAL" clId="{5B05E68E-94B5-47BB-8F7E-830A3DFB5C9F}" dt="2024-05-07T09:23:04.700" v="75"/>
        <pc:sldMkLst>
          <pc:docMk/>
          <pc:sldMk cId="3553693733" sldId="264"/>
        </pc:sldMkLst>
      </pc:sldChg>
      <pc:sldChg chg="modSp mod">
        <pc:chgData name="FRADD, Joanne" userId="72bc480f-68cd-4f66-a5db-4df4010072c9" providerId="ADAL" clId="{5B05E68E-94B5-47BB-8F7E-830A3DFB5C9F}" dt="2024-05-07T09:12:56.932" v="74" actId="255"/>
        <pc:sldMkLst>
          <pc:docMk/>
          <pc:sldMk cId="1661803912" sldId="281"/>
        </pc:sldMkLst>
        <pc:spChg chg="mod">
          <ac:chgData name="FRADD, Joanne" userId="72bc480f-68cd-4f66-a5db-4df4010072c9" providerId="ADAL" clId="{5B05E68E-94B5-47BB-8F7E-830A3DFB5C9F}" dt="2024-05-07T09:12:56.932" v="74" actId="255"/>
          <ac:spMkLst>
            <pc:docMk/>
            <pc:sldMk cId="1661803912" sldId="281"/>
            <ac:spMk id="2" creationId="{0B4F1B48-AAC2-B169-2435-DAAA0D8F958A}"/>
          </ac:spMkLst>
        </pc:spChg>
        <pc:spChg chg="mod">
          <ac:chgData name="FRADD, Joanne" userId="72bc480f-68cd-4f66-a5db-4df4010072c9" providerId="ADAL" clId="{5B05E68E-94B5-47BB-8F7E-830A3DFB5C9F}" dt="2024-05-07T08:09:49.884" v="51" actId="1076"/>
          <ac:spMkLst>
            <pc:docMk/>
            <pc:sldMk cId="1661803912" sldId="281"/>
            <ac:spMk id="5" creationId="{B9F3CA2B-4BC1-C404-42CC-70A645468D80}"/>
          </ac:spMkLst>
        </pc:spChg>
        <pc:spChg chg="mod">
          <ac:chgData name="FRADD, Joanne" userId="72bc480f-68cd-4f66-a5db-4df4010072c9" providerId="ADAL" clId="{5B05E68E-94B5-47BB-8F7E-830A3DFB5C9F}" dt="2024-05-07T09:12:13.498" v="54" actId="20577"/>
          <ac:spMkLst>
            <pc:docMk/>
            <pc:sldMk cId="1661803912" sldId="281"/>
            <ac:spMk id="7" creationId="{0684F266-CA3E-D42E-AAD2-194824D7939C}"/>
          </ac:spMkLst>
        </pc:spChg>
        <pc:spChg chg="mod">
          <ac:chgData name="FRADD, Joanne" userId="72bc480f-68cd-4f66-a5db-4df4010072c9" providerId="ADAL" clId="{5B05E68E-94B5-47BB-8F7E-830A3DFB5C9F}" dt="2024-05-07T08:09:47.143" v="50" actId="1076"/>
          <ac:spMkLst>
            <pc:docMk/>
            <pc:sldMk cId="1661803912" sldId="281"/>
            <ac:spMk id="8" creationId="{8C9E28BB-6350-AC16-84D3-5512B6EC6F03}"/>
          </ac:spMkLst>
        </pc:spChg>
        <pc:picChg chg="mod">
          <ac:chgData name="FRADD, Joanne" userId="72bc480f-68cd-4f66-a5db-4df4010072c9" providerId="ADAL" clId="{5B05E68E-94B5-47BB-8F7E-830A3DFB5C9F}" dt="2024-05-07T08:09:53.383" v="52" actId="1076"/>
          <ac:picMkLst>
            <pc:docMk/>
            <pc:sldMk cId="1661803912" sldId="281"/>
            <ac:picMk id="10" creationId="{FE5E3B76-C3A7-9A7E-3ADC-261C9045645A}"/>
          </ac:picMkLst>
        </pc:picChg>
      </pc:sldChg>
      <pc:sldChg chg="modSp mod">
        <pc:chgData name="FRADD, Joanne" userId="72bc480f-68cd-4f66-a5db-4df4010072c9" providerId="ADAL" clId="{5B05E68E-94B5-47BB-8F7E-830A3DFB5C9F}" dt="2024-05-07T08:07:41.113" v="1" actId="20577"/>
        <pc:sldMkLst>
          <pc:docMk/>
          <pc:sldMk cId="1875464180" sldId="292"/>
        </pc:sldMkLst>
        <pc:graphicFrameChg chg="mod modGraphic">
          <ac:chgData name="FRADD, Joanne" userId="72bc480f-68cd-4f66-a5db-4df4010072c9" providerId="ADAL" clId="{5B05E68E-94B5-47BB-8F7E-830A3DFB5C9F}" dt="2024-05-07T08:07:41.113" v="1" actId="20577"/>
          <ac:graphicFrameMkLst>
            <pc:docMk/>
            <pc:sldMk cId="1875464180" sldId="292"/>
            <ac:graphicFrameMk id="5" creationId="{8A63B3F1-A0CB-AF5A-5CC6-9FE6D66A263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4BF794-B772-49BF-959B-C36295E118CB}"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nb-NO"/>
        </a:p>
      </dgm:t>
    </dgm:pt>
    <dgm:pt modelId="{9CBE4882-0859-455A-AA21-9D7752673D19}">
      <dgm:prSet phldrT="[Text]"/>
      <dgm:spPr>
        <a:solidFill>
          <a:srgbClr val="F79A00"/>
        </a:solidFill>
      </dgm:spPr>
      <dgm:t>
        <a:bodyPr/>
        <a:lstStyle/>
        <a:p>
          <a:r>
            <a:rPr lang="nb-NO" dirty="0">
              <a:solidFill>
                <a:schemeClr val="tx1"/>
              </a:solidFill>
              <a:latin typeface="Arial" panose="020B0604020202020204" pitchFamily="34" charset="0"/>
              <a:cs typeface="Arial" panose="020B0604020202020204" pitchFamily="34" charset="0"/>
            </a:rPr>
            <a:t>Undergraduate degrees</a:t>
          </a:r>
        </a:p>
      </dgm:t>
    </dgm:pt>
    <dgm:pt modelId="{EBD563A8-E3D1-4546-91FE-9DDAEF79AF71}" type="parTrans" cxnId="{E412FB31-A7D3-4350-B041-93330C7E7EA6}">
      <dgm:prSet/>
      <dgm:spPr/>
      <dgm:t>
        <a:bodyPr/>
        <a:lstStyle/>
        <a:p>
          <a:endParaRPr lang="nb-NO"/>
        </a:p>
      </dgm:t>
    </dgm:pt>
    <dgm:pt modelId="{64EFC5B3-50FE-4F07-887C-12DFBD566B88}" type="sibTrans" cxnId="{E412FB31-A7D3-4350-B041-93330C7E7EA6}">
      <dgm:prSet/>
      <dgm:spPr/>
      <dgm:t>
        <a:bodyPr/>
        <a:lstStyle/>
        <a:p>
          <a:endParaRPr lang="nb-NO"/>
        </a:p>
      </dgm:t>
    </dgm:pt>
    <dgm:pt modelId="{BA63B697-DA0D-418B-9CE9-C344049D4A1E}">
      <dgm:prSet phldrT="[Text]"/>
      <dgm:spPr>
        <a:solidFill>
          <a:srgbClr val="F79A00"/>
        </a:solidFill>
      </dgm:spPr>
      <dgm:t>
        <a:bodyPr/>
        <a:lstStyle/>
        <a:p>
          <a:r>
            <a:rPr lang="nb-NO" dirty="0">
              <a:solidFill>
                <a:schemeClr val="tx1"/>
              </a:solidFill>
              <a:latin typeface="Arial" panose="020B0604020202020204" pitchFamily="34" charset="0"/>
              <a:cs typeface="Arial" panose="020B0604020202020204" pitchFamily="34" charset="0"/>
            </a:rPr>
            <a:t>Higher Technical Qualifications (HTQ)</a:t>
          </a:r>
        </a:p>
      </dgm:t>
    </dgm:pt>
    <dgm:pt modelId="{9CBCF80E-9537-4AF4-8AAE-46B293296DA6}" type="parTrans" cxnId="{4A0DABD2-DE09-4781-8626-4EFD9CA938C0}">
      <dgm:prSet/>
      <dgm:spPr/>
      <dgm:t>
        <a:bodyPr/>
        <a:lstStyle/>
        <a:p>
          <a:endParaRPr lang="nb-NO"/>
        </a:p>
      </dgm:t>
    </dgm:pt>
    <dgm:pt modelId="{9A7F9B8E-19B7-4ACD-990A-66BA07D6C2F2}" type="sibTrans" cxnId="{4A0DABD2-DE09-4781-8626-4EFD9CA938C0}">
      <dgm:prSet/>
      <dgm:spPr/>
      <dgm:t>
        <a:bodyPr/>
        <a:lstStyle/>
        <a:p>
          <a:endParaRPr lang="nb-NO"/>
        </a:p>
      </dgm:t>
    </dgm:pt>
    <dgm:pt modelId="{B42A749E-923A-4E8C-8510-E037DA0C3EE3}">
      <dgm:prSet phldrT="[Text]"/>
      <dgm:spPr>
        <a:solidFill>
          <a:srgbClr val="F79A00"/>
        </a:solidFill>
      </dgm:spPr>
      <dgm:t>
        <a:bodyPr/>
        <a:lstStyle/>
        <a:p>
          <a:r>
            <a:rPr lang="nb-NO" dirty="0">
              <a:solidFill>
                <a:schemeClr val="tx1"/>
              </a:solidFill>
              <a:latin typeface="Arial" panose="020B0604020202020204" pitchFamily="34" charset="0"/>
              <a:cs typeface="Arial" panose="020B0604020202020204" pitchFamily="34" charset="0"/>
            </a:rPr>
            <a:t>Apprenticeships</a:t>
          </a:r>
        </a:p>
      </dgm:t>
    </dgm:pt>
    <dgm:pt modelId="{B54862AD-7276-4AC3-B5FB-E2E3ACDFFAE6}" type="parTrans" cxnId="{CCF1C673-C6AF-4296-BC32-37A10E26F632}">
      <dgm:prSet/>
      <dgm:spPr/>
      <dgm:t>
        <a:bodyPr/>
        <a:lstStyle/>
        <a:p>
          <a:endParaRPr lang="nb-NO"/>
        </a:p>
      </dgm:t>
    </dgm:pt>
    <dgm:pt modelId="{765DCB63-428B-4370-9A5D-C38F7B64BC6A}" type="sibTrans" cxnId="{CCF1C673-C6AF-4296-BC32-37A10E26F632}">
      <dgm:prSet/>
      <dgm:spPr/>
      <dgm:t>
        <a:bodyPr/>
        <a:lstStyle/>
        <a:p>
          <a:endParaRPr lang="nb-NO"/>
        </a:p>
      </dgm:t>
    </dgm:pt>
    <dgm:pt modelId="{D5013965-F057-4C66-AA28-D4966B64E3F7}">
      <dgm:prSet phldrT="[Text]"/>
      <dgm:spPr>
        <a:solidFill>
          <a:srgbClr val="F79A00"/>
        </a:solidFill>
      </dgm:spPr>
      <dgm:t>
        <a:bodyPr/>
        <a:lstStyle/>
        <a:p>
          <a:r>
            <a:rPr lang="nb-NO" dirty="0">
              <a:solidFill>
                <a:schemeClr val="tx1"/>
              </a:solidFill>
              <a:latin typeface="Arial" panose="020B0604020202020204" pitchFamily="34" charset="0"/>
              <a:cs typeface="Arial" panose="020B0604020202020204" pitchFamily="34" charset="0"/>
            </a:rPr>
            <a:t>Work</a:t>
          </a:r>
        </a:p>
      </dgm:t>
    </dgm:pt>
    <dgm:pt modelId="{72E71575-EF07-48CB-BB44-EE3942C85408}" type="parTrans" cxnId="{3E5D579B-FFE9-4F36-801C-FD6E33B34F1A}">
      <dgm:prSet/>
      <dgm:spPr/>
      <dgm:t>
        <a:bodyPr/>
        <a:lstStyle/>
        <a:p>
          <a:endParaRPr lang="nb-NO"/>
        </a:p>
      </dgm:t>
    </dgm:pt>
    <dgm:pt modelId="{48013CE9-24F3-41DA-9580-2775A3D84000}" type="sibTrans" cxnId="{3E5D579B-FFE9-4F36-801C-FD6E33B34F1A}">
      <dgm:prSet/>
      <dgm:spPr/>
      <dgm:t>
        <a:bodyPr/>
        <a:lstStyle/>
        <a:p>
          <a:endParaRPr lang="nb-NO"/>
        </a:p>
      </dgm:t>
    </dgm:pt>
    <dgm:pt modelId="{80D14CE6-7EC4-4C35-9BFE-0B2FFB110394}" type="pres">
      <dgm:prSet presAssocID="{644BF794-B772-49BF-959B-C36295E118CB}" presName="linear" presStyleCnt="0">
        <dgm:presLayoutVars>
          <dgm:animLvl val="lvl"/>
          <dgm:resizeHandles val="exact"/>
        </dgm:presLayoutVars>
      </dgm:prSet>
      <dgm:spPr/>
    </dgm:pt>
    <dgm:pt modelId="{D76147EF-7800-4882-A976-9B5B9830D95A}" type="pres">
      <dgm:prSet presAssocID="{9CBE4882-0859-455A-AA21-9D7752673D19}" presName="parentText" presStyleLbl="node1" presStyleIdx="0" presStyleCnt="4">
        <dgm:presLayoutVars>
          <dgm:chMax val="0"/>
          <dgm:bulletEnabled val="1"/>
        </dgm:presLayoutVars>
      </dgm:prSet>
      <dgm:spPr/>
    </dgm:pt>
    <dgm:pt modelId="{ED8FE436-A1C9-49FE-A72A-C3316EEBEE64}" type="pres">
      <dgm:prSet presAssocID="{64EFC5B3-50FE-4F07-887C-12DFBD566B88}" presName="spacer" presStyleCnt="0"/>
      <dgm:spPr/>
    </dgm:pt>
    <dgm:pt modelId="{DB66ED65-F63F-40E1-9942-6147C3C3CDC2}" type="pres">
      <dgm:prSet presAssocID="{BA63B697-DA0D-418B-9CE9-C344049D4A1E}" presName="parentText" presStyleLbl="node1" presStyleIdx="1" presStyleCnt="4" custLinFactNeighborY="-15721">
        <dgm:presLayoutVars>
          <dgm:chMax val="0"/>
          <dgm:bulletEnabled val="1"/>
        </dgm:presLayoutVars>
      </dgm:prSet>
      <dgm:spPr/>
    </dgm:pt>
    <dgm:pt modelId="{E3337C6F-9BEE-460D-BFCC-CED625229886}" type="pres">
      <dgm:prSet presAssocID="{9A7F9B8E-19B7-4ACD-990A-66BA07D6C2F2}" presName="spacer" presStyleCnt="0"/>
      <dgm:spPr/>
    </dgm:pt>
    <dgm:pt modelId="{8C2FD9B6-2B5E-4C06-9C22-4EE68C1D7996}" type="pres">
      <dgm:prSet presAssocID="{B42A749E-923A-4E8C-8510-E037DA0C3EE3}" presName="parentText" presStyleLbl="node1" presStyleIdx="2" presStyleCnt="4">
        <dgm:presLayoutVars>
          <dgm:chMax val="0"/>
          <dgm:bulletEnabled val="1"/>
        </dgm:presLayoutVars>
      </dgm:prSet>
      <dgm:spPr/>
    </dgm:pt>
    <dgm:pt modelId="{FEC5CC1A-E6AE-4A70-BF63-D0504AF414B8}" type="pres">
      <dgm:prSet presAssocID="{765DCB63-428B-4370-9A5D-C38F7B64BC6A}" presName="spacer" presStyleCnt="0"/>
      <dgm:spPr/>
    </dgm:pt>
    <dgm:pt modelId="{42C45FC6-A63C-4883-98E5-C0FA8B9DCBA1}" type="pres">
      <dgm:prSet presAssocID="{D5013965-F057-4C66-AA28-D4966B64E3F7}" presName="parentText" presStyleLbl="node1" presStyleIdx="3" presStyleCnt="4" custLinFactNeighborX="-7971" custLinFactNeighborY="-13380">
        <dgm:presLayoutVars>
          <dgm:chMax val="0"/>
          <dgm:bulletEnabled val="1"/>
        </dgm:presLayoutVars>
      </dgm:prSet>
      <dgm:spPr/>
    </dgm:pt>
  </dgm:ptLst>
  <dgm:cxnLst>
    <dgm:cxn modelId="{56554E20-98B1-4463-899D-078EE924D941}" type="presOf" srcId="{B42A749E-923A-4E8C-8510-E037DA0C3EE3}" destId="{8C2FD9B6-2B5E-4C06-9C22-4EE68C1D7996}" srcOrd="0" destOrd="0" presId="urn:microsoft.com/office/officeart/2005/8/layout/vList2"/>
    <dgm:cxn modelId="{E412FB31-A7D3-4350-B041-93330C7E7EA6}" srcId="{644BF794-B772-49BF-959B-C36295E118CB}" destId="{9CBE4882-0859-455A-AA21-9D7752673D19}" srcOrd="0" destOrd="0" parTransId="{EBD563A8-E3D1-4546-91FE-9DDAEF79AF71}" sibTransId="{64EFC5B3-50FE-4F07-887C-12DFBD566B88}"/>
    <dgm:cxn modelId="{CCF1C673-C6AF-4296-BC32-37A10E26F632}" srcId="{644BF794-B772-49BF-959B-C36295E118CB}" destId="{B42A749E-923A-4E8C-8510-E037DA0C3EE3}" srcOrd="2" destOrd="0" parTransId="{B54862AD-7276-4AC3-B5FB-E2E3ACDFFAE6}" sibTransId="{765DCB63-428B-4370-9A5D-C38F7B64BC6A}"/>
    <dgm:cxn modelId="{40155C59-E13A-4122-AAD8-77A3CDB4F71E}" type="presOf" srcId="{9CBE4882-0859-455A-AA21-9D7752673D19}" destId="{D76147EF-7800-4882-A976-9B5B9830D95A}" srcOrd="0" destOrd="0" presId="urn:microsoft.com/office/officeart/2005/8/layout/vList2"/>
    <dgm:cxn modelId="{3E5D579B-FFE9-4F36-801C-FD6E33B34F1A}" srcId="{644BF794-B772-49BF-959B-C36295E118CB}" destId="{D5013965-F057-4C66-AA28-D4966B64E3F7}" srcOrd="3" destOrd="0" parTransId="{72E71575-EF07-48CB-BB44-EE3942C85408}" sibTransId="{48013CE9-24F3-41DA-9580-2775A3D84000}"/>
    <dgm:cxn modelId="{C7719AC5-39D4-4C71-944F-E5E944489B44}" type="presOf" srcId="{D5013965-F057-4C66-AA28-D4966B64E3F7}" destId="{42C45FC6-A63C-4883-98E5-C0FA8B9DCBA1}" srcOrd="0" destOrd="0" presId="urn:microsoft.com/office/officeart/2005/8/layout/vList2"/>
    <dgm:cxn modelId="{4A0DABD2-DE09-4781-8626-4EFD9CA938C0}" srcId="{644BF794-B772-49BF-959B-C36295E118CB}" destId="{BA63B697-DA0D-418B-9CE9-C344049D4A1E}" srcOrd="1" destOrd="0" parTransId="{9CBCF80E-9537-4AF4-8AAE-46B293296DA6}" sibTransId="{9A7F9B8E-19B7-4ACD-990A-66BA07D6C2F2}"/>
    <dgm:cxn modelId="{457EB8E6-0EC6-4D3C-8296-A028C594846B}" type="presOf" srcId="{BA63B697-DA0D-418B-9CE9-C344049D4A1E}" destId="{DB66ED65-F63F-40E1-9942-6147C3C3CDC2}" srcOrd="0" destOrd="0" presId="urn:microsoft.com/office/officeart/2005/8/layout/vList2"/>
    <dgm:cxn modelId="{93967EFA-B51F-48F1-98AE-D3690AAFCCB4}" type="presOf" srcId="{644BF794-B772-49BF-959B-C36295E118CB}" destId="{80D14CE6-7EC4-4C35-9BFE-0B2FFB110394}" srcOrd="0" destOrd="0" presId="urn:microsoft.com/office/officeart/2005/8/layout/vList2"/>
    <dgm:cxn modelId="{795D3862-608A-49DD-8367-1B184B8E76CB}" type="presParOf" srcId="{80D14CE6-7EC4-4C35-9BFE-0B2FFB110394}" destId="{D76147EF-7800-4882-A976-9B5B9830D95A}" srcOrd="0" destOrd="0" presId="urn:microsoft.com/office/officeart/2005/8/layout/vList2"/>
    <dgm:cxn modelId="{37AB04D4-A45D-4764-9B9A-B0AB3FEB7CDE}" type="presParOf" srcId="{80D14CE6-7EC4-4C35-9BFE-0B2FFB110394}" destId="{ED8FE436-A1C9-49FE-A72A-C3316EEBEE64}" srcOrd="1" destOrd="0" presId="urn:microsoft.com/office/officeart/2005/8/layout/vList2"/>
    <dgm:cxn modelId="{F8DF56C8-9B69-4F8E-AFD9-15507DE0AB6D}" type="presParOf" srcId="{80D14CE6-7EC4-4C35-9BFE-0B2FFB110394}" destId="{DB66ED65-F63F-40E1-9942-6147C3C3CDC2}" srcOrd="2" destOrd="0" presId="urn:microsoft.com/office/officeart/2005/8/layout/vList2"/>
    <dgm:cxn modelId="{DB60E08D-7F80-447C-AA7A-009B5F781129}" type="presParOf" srcId="{80D14CE6-7EC4-4C35-9BFE-0B2FFB110394}" destId="{E3337C6F-9BEE-460D-BFCC-CED625229886}" srcOrd="3" destOrd="0" presId="urn:microsoft.com/office/officeart/2005/8/layout/vList2"/>
    <dgm:cxn modelId="{B42BF769-2174-4E5E-AB83-C1691269C4BB}" type="presParOf" srcId="{80D14CE6-7EC4-4C35-9BFE-0B2FFB110394}" destId="{8C2FD9B6-2B5E-4C06-9C22-4EE68C1D7996}" srcOrd="4" destOrd="0" presId="urn:microsoft.com/office/officeart/2005/8/layout/vList2"/>
    <dgm:cxn modelId="{EE90AF05-BD2F-4074-A435-D4773602BC58}" type="presParOf" srcId="{80D14CE6-7EC4-4C35-9BFE-0B2FFB110394}" destId="{FEC5CC1A-E6AE-4A70-BF63-D0504AF414B8}" srcOrd="5" destOrd="0" presId="urn:microsoft.com/office/officeart/2005/8/layout/vList2"/>
    <dgm:cxn modelId="{CD7511D3-EF0C-4BE3-A9BD-30DF566A4FA0}" type="presParOf" srcId="{80D14CE6-7EC4-4C35-9BFE-0B2FFB110394}" destId="{42C45FC6-A63C-4883-98E5-C0FA8B9DCBA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6147EF-7800-4882-A976-9B5B9830D95A}">
      <dsp:nvSpPr>
        <dsp:cNvPr id="0" name=""/>
        <dsp:cNvSpPr/>
      </dsp:nvSpPr>
      <dsp:spPr>
        <a:xfrm>
          <a:off x="0" y="28629"/>
          <a:ext cx="10515600" cy="982799"/>
        </a:xfrm>
        <a:prstGeom prst="roundRect">
          <a:avLst/>
        </a:prstGeom>
        <a:solidFill>
          <a:srgbClr val="F79A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nb-NO" sz="4200" kern="1200" dirty="0">
              <a:solidFill>
                <a:schemeClr val="tx1"/>
              </a:solidFill>
              <a:latin typeface="Arial" panose="020B0604020202020204" pitchFamily="34" charset="0"/>
              <a:cs typeface="Arial" panose="020B0604020202020204" pitchFamily="34" charset="0"/>
            </a:rPr>
            <a:t>Undergraduate degrees</a:t>
          </a:r>
        </a:p>
      </dsp:txBody>
      <dsp:txXfrm>
        <a:off x="47976" y="76605"/>
        <a:ext cx="10419648" cy="886847"/>
      </dsp:txXfrm>
    </dsp:sp>
    <dsp:sp modelId="{DB66ED65-F63F-40E1-9942-6147C3C3CDC2}">
      <dsp:nvSpPr>
        <dsp:cNvPr id="0" name=""/>
        <dsp:cNvSpPr/>
      </dsp:nvSpPr>
      <dsp:spPr>
        <a:xfrm>
          <a:off x="0" y="1113372"/>
          <a:ext cx="10515600" cy="982799"/>
        </a:xfrm>
        <a:prstGeom prst="roundRect">
          <a:avLst/>
        </a:prstGeom>
        <a:solidFill>
          <a:srgbClr val="F79A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nb-NO" sz="4200" kern="1200" dirty="0">
              <a:solidFill>
                <a:schemeClr val="tx1"/>
              </a:solidFill>
              <a:latin typeface="Arial" panose="020B0604020202020204" pitchFamily="34" charset="0"/>
              <a:cs typeface="Arial" panose="020B0604020202020204" pitchFamily="34" charset="0"/>
            </a:rPr>
            <a:t>Higher Technical Qualifications (HTQ)</a:t>
          </a:r>
        </a:p>
      </dsp:txBody>
      <dsp:txXfrm>
        <a:off x="47976" y="1161348"/>
        <a:ext cx="10419648" cy="886847"/>
      </dsp:txXfrm>
    </dsp:sp>
    <dsp:sp modelId="{8C2FD9B6-2B5E-4C06-9C22-4EE68C1D7996}">
      <dsp:nvSpPr>
        <dsp:cNvPr id="0" name=""/>
        <dsp:cNvSpPr/>
      </dsp:nvSpPr>
      <dsp:spPr>
        <a:xfrm>
          <a:off x="0" y="2236149"/>
          <a:ext cx="10515600" cy="982799"/>
        </a:xfrm>
        <a:prstGeom prst="roundRect">
          <a:avLst/>
        </a:prstGeom>
        <a:solidFill>
          <a:srgbClr val="F79A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nb-NO" sz="4200" kern="1200" dirty="0">
              <a:solidFill>
                <a:schemeClr val="tx1"/>
              </a:solidFill>
              <a:latin typeface="Arial" panose="020B0604020202020204" pitchFamily="34" charset="0"/>
              <a:cs typeface="Arial" panose="020B0604020202020204" pitchFamily="34" charset="0"/>
            </a:rPr>
            <a:t>Apprenticeships</a:t>
          </a:r>
        </a:p>
      </dsp:txBody>
      <dsp:txXfrm>
        <a:off x="47976" y="2284125"/>
        <a:ext cx="10419648" cy="886847"/>
      </dsp:txXfrm>
    </dsp:sp>
    <dsp:sp modelId="{42C45FC6-A63C-4883-98E5-C0FA8B9DCBA1}">
      <dsp:nvSpPr>
        <dsp:cNvPr id="0" name=""/>
        <dsp:cNvSpPr/>
      </dsp:nvSpPr>
      <dsp:spPr>
        <a:xfrm>
          <a:off x="0" y="3323724"/>
          <a:ext cx="10515600" cy="982799"/>
        </a:xfrm>
        <a:prstGeom prst="roundRect">
          <a:avLst/>
        </a:prstGeom>
        <a:solidFill>
          <a:srgbClr val="F79A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nb-NO" sz="4200" kern="1200" dirty="0">
              <a:solidFill>
                <a:schemeClr val="tx1"/>
              </a:solidFill>
              <a:latin typeface="Arial" panose="020B0604020202020204" pitchFamily="34" charset="0"/>
              <a:cs typeface="Arial" panose="020B0604020202020204" pitchFamily="34" charset="0"/>
            </a:rPr>
            <a:t>Work</a:t>
          </a:r>
        </a:p>
      </dsp:txBody>
      <dsp:txXfrm>
        <a:off x="47976" y="3371700"/>
        <a:ext cx="10419648" cy="88684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615089-4613-42F3-8406-1F170E0F564C}" type="datetimeFigureOut">
              <a:rPr lang="en-GB" smtClean="0"/>
              <a:t>07/05/2024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D84D1-7E0F-4356-8B6E-AEBC6380CBA4}" type="slidenum">
              <a:rPr lang="en-GB" smtClean="0"/>
              <a:t>‹#›</a:t>
            </a:fld>
            <a:endParaRPr lang="en-GB"/>
          </a:p>
        </p:txBody>
      </p:sp>
    </p:spTree>
    <p:extLst>
      <p:ext uri="{BB962C8B-B14F-4D97-AF65-F5344CB8AC3E}">
        <p14:creationId xmlns:p14="http://schemas.microsoft.com/office/powerpoint/2010/main" val="2302407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gatsby.org.uk/educatio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for delivery:</a:t>
            </a:r>
          </a:p>
          <a:p>
            <a:pPr marL="342900" indent="-342900">
              <a:lnSpc>
                <a:spcPct val="107000"/>
              </a:lnSpc>
              <a:spcAft>
                <a:spcPts val="800"/>
              </a:spcAft>
              <a:buFont typeface="Arial" panose="020B0604020202020204" pitchFamily="34" charset="0"/>
              <a:buChar char="•"/>
            </a:pPr>
            <a:r>
              <a:rPr lang="en-US" dirty="0"/>
              <a:t>Gatsby is a leading charitable foundation that has a focus on uplifting and empowering technical education as well as delivering career guidance to help young people make informed decisions about their future. </a:t>
            </a:r>
            <a:endParaRPr lang="en-US" sz="1200" kern="100" dirty="0">
              <a:latin typeface="Arial"/>
              <a:cs typeface="Arial"/>
            </a:endParaRPr>
          </a:p>
          <a:p>
            <a:pPr marL="342900" indent="-342900">
              <a:lnSpc>
                <a:spcPct val="107000"/>
              </a:lnSpc>
              <a:spcAft>
                <a:spcPts val="800"/>
              </a:spcAft>
              <a:buFont typeface="Arial" panose="020B0604020202020204" pitchFamily="34" charset="0"/>
              <a:buChar char="•"/>
            </a:pPr>
            <a:r>
              <a:rPr lang="en-US" sz="1200" kern="100" dirty="0">
                <a:latin typeface="Arial"/>
                <a:cs typeface="Arial"/>
              </a:rPr>
              <a:t>The </a:t>
            </a:r>
            <a:r>
              <a:rPr lang="en-US" sz="1200" kern="100" dirty="0">
                <a:latin typeface="Arial"/>
                <a:cs typeface="Arial"/>
                <a:hlinkClick r:id="rId3"/>
              </a:rPr>
              <a:t>Gatsby Foundation</a:t>
            </a:r>
            <a:r>
              <a:rPr lang="en-US" sz="1200" kern="100" dirty="0">
                <a:latin typeface="Arial"/>
                <a:cs typeface="Arial"/>
              </a:rPr>
              <a:t> suggests that shared careers conversations help children </a:t>
            </a:r>
            <a:r>
              <a:rPr lang="en-US" sz="1200" b="1" kern="100" dirty="0">
                <a:latin typeface="Arial"/>
                <a:cs typeface="Arial"/>
              </a:rPr>
              <a:t>make more deliberate career choices</a:t>
            </a:r>
            <a:r>
              <a:rPr lang="en-US" sz="1200" kern="100" dirty="0">
                <a:latin typeface="Arial"/>
                <a:cs typeface="Arial"/>
              </a:rPr>
              <a:t>, as it fosters understanding between parent and child.¹</a:t>
            </a:r>
          </a:p>
          <a:p>
            <a:pPr marL="342900" indent="-342900">
              <a:lnSpc>
                <a:spcPct val="107000"/>
              </a:lnSpc>
              <a:spcAft>
                <a:spcPts val="800"/>
              </a:spcAft>
              <a:buFont typeface="Arial" panose="020B0604020202020204" pitchFamily="34" charset="0"/>
              <a:buChar char="•"/>
            </a:pPr>
            <a:r>
              <a:rPr lang="en-US" sz="1200" kern="100" dirty="0">
                <a:latin typeface="Arial"/>
                <a:cs typeface="Arial"/>
              </a:rPr>
              <a:t>Studies show that being engaged and supportive about </a:t>
            </a:r>
            <a:r>
              <a:rPr lang="en-US" sz="1200" kern="100" dirty="0" err="1">
                <a:latin typeface="Arial"/>
                <a:cs typeface="Arial"/>
              </a:rPr>
              <a:t>childrens’</a:t>
            </a:r>
            <a:r>
              <a:rPr lang="en-US" sz="1200" kern="100" dirty="0">
                <a:latin typeface="Arial"/>
                <a:cs typeface="Arial"/>
              </a:rPr>
              <a:t> career pathways can </a:t>
            </a:r>
            <a:r>
              <a:rPr lang="en-US" sz="1200" b="1" kern="100" dirty="0">
                <a:latin typeface="Arial"/>
                <a:cs typeface="Arial"/>
              </a:rPr>
              <a:t>encourage them to explore their options with greater confidence.</a:t>
            </a:r>
            <a:r>
              <a:rPr lang="en-US" sz="1200" kern="100" baseline="30000" dirty="0">
                <a:latin typeface="Arial"/>
                <a:cs typeface="Arial"/>
              </a:rPr>
              <a:t>2</a:t>
            </a:r>
          </a:p>
          <a:p>
            <a:endParaRPr lang="en-US" dirty="0"/>
          </a:p>
          <a:p>
            <a:pPr algn="l"/>
            <a:r>
              <a:rPr lang="en-US" sz="1200" dirty="0">
                <a:solidFill>
                  <a:schemeClr val="tx1"/>
                </a:solidFill>
                <a:latin typeface="Arial" panose="020B0604020202020204" pitchFamily="34" charset="0"/>
                <a:cs typeface="Arial" panose="020B0604020202020204" pitchFamily="34" charset="0"/>
              </a:rPr>
              <a:t>¹Barnes, Sally-Anne &amp; </a:t>
            </a:r>
            <a:r>
              <a:rPr lang="en-US" sz="1200" dirty="0" err="1">
                <a:solidFill>
                  <a:schemeClr val="tx1"/>
                </a:solidFill>
                <a:latin typeface="Arial" panose="020B0604020202020204" pitchFamily="34" charset="0"/>
                <a:cs typeface="Arial" panose="020B0604020202020204" pitchFamily="34" charset="0"/>
              </a:rPr>
              <a:t>Bimrose</a:t>
            </a:r>
            <a:r>
              <a:rPr lang="en-US" sz="1200" dirty="0">
                <a:solidFill>
                  <a:schemeClr val="tx1"/>
                </a:solidFill>
                <a:latin typeface="Arial" panose="020B0604020202020204" pitchFamily="34" charset="0"/>
                <a:cs typeface="Arial" panose="020B0604020202020204" pitchFamily="34" charset="0"/>
              </a:rPr>
              <a:t>, Jenny &amp; Brown, Alan &amp; Gough, John &amp; Wright, Sally. (2020). The role of parents and carers in providing careers guidance and how they can be better supported: International evidence report.</a:t>
            </a:r>
          </a:p>
          <a:p>
            <a:pPr algn="l"/>
            <a:r>
              <a:rPr lang="en-US" sz="1200" kern="100" baseline="30000" dirty="0">
                <a:solidFill>
                  <a:schemeClr val="tx1"/>
                </a:solidFill>
                <a:latin typeface="Arial" panose="020B0604020202020204" pitchFamily="34" charset="0"/>
                <a:cs typeface="Arial" panose="020B0604020202020204" pitchFamily="34" charset="0"/>
              </a:rPr>
              <a:t>2</a:t>
            </a:r>
            <a:r>
              <a:rPr lang="en-GB" sz="1200" dirty="0">
                <a:solidFill>
                  <a:schemeClr val="tx1"/>
                </a:solidFill>
                <a:effectLst/>
                <a:latin typeface="Arial" panose="020B0604020202020204" pitchFamily="34" charset="0"/>
                <a:cs typeface="Arial" panose="020B0604020202020204" pitchFamily="34" charset="0"/>
              </a:rPr>
              <a:t> </a:t>
            </a:r>
            <a:r>
              <a:rPr lang="en-GB" sz="1200" dirty="0" err="1">
                <a:solidFill>
                  <a:schemeClr val="tx1"/>
                </a:solidFill>
                <a:effectLst/>
                <a:latin typeface="Arial" panose="020B0604020202020204" pitchFamily="34" charset="0"/>
                <a:cs typeface="Arial" panose="020B0604020202020204" pitchFamily="34" charset="0"/>
              </a:rPr>
              <a:t>Piesch</a:t>
            </a:r>
            <a:r>
              <a:rPr lang="en-GB" sz="1200" dirty="0">
                <a:solidFill>
                  <a:schemeClr val="tx1"/>
                </a:solidFill>
                <a:effectLst/>
                <a:latin typeface="Arial" panose="020B0604020202020204" pitchFamily="34" charset="0"/>
                <a:cs typeface="Arial" panose="020B0604020202020204" pitchFamily="34" charset="0"/>
              </a:rPr>
              <a:t>, H., </a:t>
            </a:r>
            <a:r>
              <a:rPr lang="en-GB" sz="1200" dirty="0" err="1">
                <a:solidFill>
                  <a:schemeClr val="tx1"/>
                </a:solidFill>
                <a:effectLst/>
                <a:latin typeface="Arial" panose="020B0604020202020204" pitchFamily="34" charset="0"/>
                <a:cs typeface="Arial" panose="020B0604020202020204" pitchFamily="34" charset="0"/>
              </a:rPr>
              <a:t>Häfner</a:t>
            </a:r>
            <a:r>
              <a:rPr lang="en-GB" sz="1200" dirty="0">
                <a:solidFill>
                  <a:schemeClr val="tx1"/>
                </a:solidFill>
                <a:effectLst/>
                <a:latin typeface="Arial" panose="020B0604020202020204" pitchFamily="34" charset="0"/>
                <a:cs typeface="Arial" panose="020B0604020202020204" pitchFamily="34" charset="0"/>
              </a:rPr>
              <a:t>, I., Gaspard, H. et al. Helping parents support adolescents’ career orientation: Effects of a parent-based utility-value intervention. </a:t>
            </a:r>
            <a:r>
              <a:rPr lang="en-GB" sz="1200" dirty="0" err="1">
                <a:solidFill>
                  <a:schemeClr val="tx1"/>
                </a:solidFill>
                <a:effectLst/>
                <a:latin typeface="Arial" panose="020B0604020202020204" pitchFamily="34" charset="0"/>
                <a:cs typeface="Arial" panose="020B0604020202020204" pitchFamily="34" charset="0"/>
              </a:rPr>
              <a:t>Unterrichtswiss</a:t>
            </a:r>
            <a:r>
              <a:rPr lang="en-GB" sz="1200" dirty="0">
                <a:solidFill>
                  <a:schemeClr val="tx1"/>
                </a:solidFill>
                <a:effectLst/>
                <a:latin typeface="Arial" panose="020B0604020202020204" pitchFamily="34" charset="0"/>
                <a:cs typeface="Arial" panose="020B0604020202020204" pitchFamily="34" charset="0"/>
              </a:rPr>
              <a:t> 47, 274-275 (2019)</a:t>
            </a:r>
            <a:endParaRPr lang="nb-NO" sz="1200" dirty="0">
              <a:solidFill>
                <a:schemeClr val="tx1"/>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266D84D1-7E0F-4356-8B6E-AEBC6380CBA4}" type="slidenum">
              <a:rPr lang="en-GB" smtClean="0"/>
              <a:t>3</a:t>
            </a:fld>
            <a:endParaRPr lang="en-GB"/>
          </a:p>
        </p:txBody>
      </p:sp>
    </p:spTree>
    <p:extLst>
      <p:ext uri="{BB962C8B-B14F-4D97-AF65-F5344CB8AC3E}">
        <p14:creationId xmlns:p14="http://schemas.microsoft.com/office/powerpoint/2010/main" val="4157462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https://www.youtube.com/watch?v=43R8mJCddgA</a:t>
            </a:r>
          </a:p>
          <a:p>
            <a:endParaRPr lang="en-GB"/>
          </a:p>
        </p:txBody>
      </p:sp>
      <p:sp>
        <p:nvSpPr>
          <p:cNvPr id="4" name="Slide Number Placeholder 3"/>
          <p:cNvSpPr>
            <a:spLocks noGrp="1"/>
          </p:cNvSpPr>
          <p:nvPr>
            <p:ph type="sldNum" sz="quarter" idx="5"/>
          </p:nvPr>
        </p:nvSpPr>
        <p:spPr/>
        <p:txBody>
          <a:bodyPr/>
          <a:lstStyle/>
          <a:p>
            <a:fld id="{266D84D1-7E0F-4356-8B6E-AEBC6380CBA4}" type="slidenum">
              <a:rPr lang="en-GB" smtClean="0"/>
              <a:t>8</a:t>
            </a:fld>
            <a:endParaRPr lang="en-GB"/>
          </a:p>
        </p:txBody>
      </p:sp>
    </p:spTree>
    <p:extLst>
      <p:ext uri="{BB962C8B-B14F-4D97-AF65-F5344CB8AC3E}">
        <p14:creationId xmlns:p14="http://schemas.microsoft.com/office/powerpoint/2010/main" val="3344239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for delivery: Ask for a show of hands for how many parents are going to have a conversation with their child. Ask again for </a:t>
            </a:r>
            <a:r>
              <a:rPr lang="en-US" b="1" dirty="0"/>
              <a:t>when</a:t>
            </a:r>
            <a:r>
              <a:rPr lang="en-US" dirty="0"/>
              <a:t> they will have this conversation a) today b) in the next week c) in the next month </a:t>
            </a:r>
          </a:p>
          <a:p>
            <a:endParaRPr lang="en-US" dirty="0"/>
          </a:p>
          <a:p>
            <a:r>
              <a:rPr lang="en-US" dirty="0"/>
              <a:t>(</a:t>
            </a:r>
            <a:r>
              <a:rPr lang="en-US" dirty="0" err="1"/>
              <a:t>Behavioural</a:t>
            </a:r>
            <a:r>
              <a:rPr lang="en-US" dirty="0"/>
              <a:t> Rationale: embedding descriptive social norms and commitment effects into the end of the session)</a:t>
            </a:r>
          </a:p>
          <a:p>
            <a:endParaRPr lang="en-US" b="1" u="sng" dirty="0"/>
          </a:p>
          <a:p>
            <a:r>
              <a:rPr lang="en-US" b="1" u="sng" dirty="0"/>
              <a:t>Descriptive social norms: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modification of </a:t>
            </a:r>
            <a:r>
              <a:rPr lang="en-US" dirty="0" err="1"/>
              <a:t>behaviour</a:t>
            </a:r>
            <a:r>
              <a:rPr lang="en-US" dirty="0"/>
              <a:t> depending on what we think other people are doing. In this context, parents may be influenced to have a conversation with their child about careers, as they believe/see other parents will be doing so. </a:t>
            </a: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Schultz, P. W., Nolan, J. M., Cialdini, R. B., Goldstein, N. J., &amp; </a:t>
            </a:r>
            <a:r>
              <a:rPr kumimoji="0" lang="en-GB" sz="800" b="0" i="0" u="none" strike="noStrike" kern="1200" cap="none" spc="0" normalizeH="0" baseline="0" noProof="0" dirty="0" err="1">
                <a:ln>
                  <a:noFill/>
                </a:ln>
                <a:solidFill>
                  <a:prstClr val="white"/>
                </a:solidFill>
                <a:effectLst/>
                <a:uLnTx/>
                <a:uFillTx/>
                <a:latin typeface="Calibri" panose="020F0502020204030204"/>
                <a:ea typeface="+mn-ea"/>
                <a:cs typeface="+mn-cs"/>
              </a:rPr>
              <a:t>Griskevicius</a:t>
            </a: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 V. (2007). The constructive, destructive, and reconstructive power of social norms. Psychological science, 18(5), 429-434.</a:t>
            </a:r>
          </a:p>
          <a:p>
            <a:endParaRPr lang="en-GB" dirty="0"/>
          </a:p>
          <a:p>
            <a:r>
              <a:rPr lang="en-GB" b="1" dirty="0"/>
              <a:t>Commitment effects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Making a commitment to a task (putting their hands up to indicate they will have a conversation) will encourage participation of an activity (having careers conversation with child) </a:t>
            </a:r>
            <a:br>
              <a:rPr lang="en-US" sz="1800" dirty="0">
                <a:effectLst/>
                <a:latin typeface="Segoe UI" panose="020B0502040204020203" pitchFamily="34" charset="0"/>
              </a:rPr>
            </a:br>
            <a:br>
              <a:rPr lang="en-US" sz="1800" dirty="0">
                <a:effectLst/>
                <a:latin typeface="Segoe UI" panose="020B0502040204020203" pitchFamily="34" charset="0"/>
              </a:rPr>
            </a:br>
            <a:r>
              <a:rPr lang="en-US" sz="1800" dirty="0">
                <a:effectLst/>
                <a:latin typeface="Segoe UI" panose="020B0502040204020203" pitchFamily="34" charset="0"/>
              </a:rPr>
              <a:t>Werner, Carol M., Jane Turner, Kristen Shipman, F. Shawn Twitchell, Becky R. Dickson, Gary V. </a:t>
            </a:r>
            <a:r>
              <a:rPr lang="en-US" sz="1800" dirty="0" err="1">
                <a:effectLst/>
                <a:latin typeface="Segoe UI" panose="020B0502040204020203" pitchFamily="34" charset="0"/>
              </a:rPr>
              <a:t>Bruschke</a:t>
            </a:r>
            <a:r>
              <a:rPr lang="en-US" sz="1800" dirty="0">
                <a:effectLst/>
                <a:latin typeface="Segoe UI" panose="020B0502040204020203" pitchFamily="34" charset="0"/>
              </a:rPr>
              <a:t>, and Wolfgang B. von Bismarck (1995), “Commitment, Behavior, and Attitude Change: An Analysis of Voluntary Recycling,” Journal of Environmental Psychology, 15 (3), 197–208.</a:t>
            </a:r>
            <a:endParaRPr lang="en-US" sz="1800" dirty="0">
              <a:effectLst/>
              <a:latin typeface="Arial" panose="020B0604020202020204" pitchFamily="34" charset="0"/>
            </a:endParaRPr>
          </a:p>
          <a:p>
            <a:endParaRPr lang="en-GB" b="1" dirty="0"/>
          </a:p>
        </p:txBody>
      </p:sp>
      <p:sp>
        <p:nvSpPr>
          <p:cNvPr id="4" name="Slide Number Placeholder 3"/>
          <p:cNvSpPr>
            <a:spLocks noGrp="1"/>
          </p:cNvSpPr>
          <p:nvPr>
            <p:ph type="sldNum" sz="quarter" idx="5"/>
          </p:nvPr>
        </p:nvSpPr>
        <p:spPr/>
        <p:txBody>
          <a:bodyPr/>
          <a:lstStyle/>
          <a:p>
            <a:fld id="{266D84D1-7E0F-4356-8B6E-AEBC6380CBA4}" type="slidenum">
              <a:rPr lang="en-GB" smtClean="0"/>
              <a:t>16</a:t>
            </a:fld>
            <a:endParaRPr lang="en-GB"/>
          </a:p>
        </p:txBody>
      </p:sp>
    </p:spTree>
    <p:extLst>
      <p:ext uri="{BB962C8B-B14F-4D97-AF65-F5344CB8AC3E}">
        <p14:creationId xmlns:p14="http://schemas.microsoft.com/office/powerpoint/2010/main" val="605876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5727F-92C2-FAEF-E081-F592FB86C8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b-NO"/>
          </a:p>
        </p:txBody>
      </p:sp>
      <p:sp>
        <p:nvSpPr>
          <p:cNvPr id="3" name="Subtitle 2">
            <a:extLst>
              <a:ext uri="{FF2B5EF4-FFF2-40B4-BE49-F238E27FC236}">
                <a16:creationId xmlns:a16="http://schemas.microsoft.com/office/drawing/2014/main" id="{CDF864B1-C819-9B04-4E50-9A33587BAF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4" name="Date Placeholder 3">
            <a:extLst>
              <a:ext uri="{FF2B5EF4-FFF2-40B4-BE49-F238E27FC236}">
                <a16:creationId xmlns:a16="http://schemas.microsoft.com/office/drawing/2014/main" id="{E75F96EB-B695-B091-4989-77E67E0D1901}"/>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5" name="Footer Placeholder 4">
            <a:extLst>
              <a:ext uri="{FF2B5EF4-FFF2-40B4-BE49-F238E27FC236}">
                <a16:creationId xmlns:a16="http://schemas.microsoft.com/office/drawing/2014/main" id="{42E14493-7A77-F29C-AAAE-70F131509061}"/>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0E807724-AEF2-FBC7-5FA6-184B6A38A889}"/>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4177228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243AF-94D7-CFB3-65C4-EDAD33FD885F}"/>
              </a:ext>
            </a:extLst>
          </p:cNvPr>
          <p:cNvSpPr>
            <a:spLocks noGrp="1"/>
          </p:cNvSpPr>
          <p:nvPr>
            <p:ph type="title"/>
          </p:nvPr>
        </p:nvSpPr>
        <p:spPr/>
        <p:txBody>
          <a:bodyPr/>
          <a:lstStyle/>
          <a:p>
            <a:r>
              <a:rPr lang="en-US"/>
              <a:t>Click to edit Master title style</a:t>
            </a:r>
            <a:endParaRPr lang="nb-NO"/>
          </a:p>
        </p:txBody>
      </p:sp>
      <p:sp>
        <p:nvSpPr>
          <p:cNvPr id="3" name="Vertical Text Placeholder 2">
            <a:extLst>
              <a:ext uri="{FF2B5EF4-FFF2-40B4-BE49-F238E27FC236}">
                <a16:creationId xmlns:a16="http://schemas.microsoft.com/office/drawing/2014/main" id="{3587DFDA-D625-EDAD-B882-19DEE478C2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62D547A7-3583-83F7-E916-57DE70D367FC}"/>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5" name="Footer Placeholder 4">
            <a:extLst>
              <a:ext uri="{FF2B5EF4-FFF2-40B4-BE49-F238E27FC236}">
                <a16:creationId xmlns:a16="http://schemas.microsoft.com/office/drawing/2014/main" id="{AE2CF9F2-CCFA-41D2-7D93-BAAD91DD4A35}"/>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341B6C97-BC0A-620F-A3DD-B985590CBD3D}"/>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1194411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AD8B21-63BD-3A56-60CA-FF8A524F6B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b-NO"/>
          </a:p>
        </p:txBody>
      </p:sp>
      <p:sp>
        <p:nvSpPr>
          <p:cNvPr id="3" name="Vertical Text Placeholder 2">
            <a:extLst>
              <a:ext uri="{FF2B5EF4-FFF2-40B4-BE49-F238E27FC236}">
                <a16:creationId xmlns:a16="http://schemas.microsoft.com/office/drawing/2014/main" id="{6EE254F1-2DC8-7B0C-376C-B878740467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E0D5DB94-41D2-9A9B-6BE5-F4D88855CF90}"/>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5" name="Footer Placeholder 4">
            <a:extLst>
              <a:ext uri="{FF2B5EF4-FFF2-40B4-BE49-F238E27FC236}">
                <a16:creationId xmlns:a16="http://schemas.microsoft.com/office/drawing/2014/main" id="{D94CFBAD-D36C-DB85-807E-C6197307ABCB}"/>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0180D795-700B-A1BE-F8DF-A50590130DC4}"/>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3205532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98ED0-AEA0-89E6-644E-9B3591C21CAE}"/>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5472DEE4-69FF-7767-952D-E7DE3637BD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9E349A99-DBF2-7687-244E-4927344CEE5E}"/>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5" name="Footer Placeholder 4">
            <a:extLst>
              <a:ext uri="{FF2B5EF4-FFF2-40B4-BE49-F238E27FC236}">
                <a16:creationId xmlns:a16="http://schemas.microsoft.com/office/drawing/2014/main" id="{44BFE153-111A-D824-0BEB-16875E7AF1F1}"/>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613E3271-1FAC-FCBE-B400-8527655B3280}"/>
              </a:ext>
            </a:extLst>
          </p:cNvPr>
          <p:cNvSpPr>
            <a:spLocks noGrp="1"/>
          </p:cNvSpPr>
          <p:nvPr>
            <p:ph type="sldNum" sz="quarter" idx="12"/>
          </p:nvPr>
        </p:nvSpPr>
        <p:spPr/>
        <p:txBody>
          <a:bodyPr/>
          <a:lstStyle>
            <a:lvl1pPr>
              <a:defRPr>
                <a:solidFill>
                  <a:schemeClr val="tx1"/>
                </a:solidFill>
              </a:defRPr>
            </a:lvl1pPr>
          </a:lstStyle>
          <a:p>
            <a:fld id="{CB588845-B1C0-47A1-8486-A744E3F378BF}" type="slidenum">
              <a:rPr lang="nb-NO" smtClean="0"/>
              <a:pPr/>
              <a:t>‹#›</a:t>
            </a:fld>
            <a:endParaRPr lang="nb-NO"/>
          </a:p>
        </p:txBody>
      </p:sp>
    </p:spTree>
    <p:extLst>
      <p:ext uri="{BB962C8B-B14F-4D97-AF65-F5344CB8AC3E}">
        <p14:creationId xmlns:p14="http://schemas.microsoft.com/office/powerpoint/2010/main" val="2980076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8E2B-D292-FD6D-BC34-8F657B5D1A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b-NO"/>
          </a:p>
        </p:txBody>
      </p:sp>
      <p:sp>
        <p:nvSpPr>
          <p:cNvPr id="3" name="Text Placeholder 2">
            <a:extLst>
              <a:ext uri="{FF2B5EF4-FFF2-40B4-BE49-F238E27FC236}">
                <a16:creationId xmlns:a16="http://schemas.microsoft.com/office/drawing/2014/main" id="{1AD73F71-EA2A-1AAE-885C-BA1A5284CB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138AF1-F606-BD72-0CF1-4EF8BA70A377}"/>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5" name="Footer Placeholder 4">
            <a:extLst>
              <a:ext uri="{FF2B5EF4-FFF2-40B4-BE49-F238E27FC236}">
                <a16:creationId xmlns:a16="http://schemas.microsoft.com/office/drawing/2014/main" id="{6A58A729-6741-3850-225E-AA7D5AD64886}"/>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8195D4FE-6AFF-08C2-18EF-D631B049D521}"/>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290086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F7C87-5347-7FBF-EF5C-418350DF273D}"/>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B60CDC24-6A04-0CD6-7632-D3D9F892A1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Content Placeholder 3">
            <a:extLst>
              <a:ext uri="{FF2B5EF4-FFF2-40B4-BE49-F238E27FC236}">
                <a16:creationId xmlns:a16="http://schemas.microsoft.com/office/drawing/2014/main" id="{53BCE099-E4D0-5746-D7DE-4C7A9F39D5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Date Placeholder 4">
            <a:extLst>
              <a:ext uri="{FF2B5EF4-FFF2-40B4-BE49-F238E27FC236}">
                <a16:creationId xmlns:a16="http://schemas.microsoft.com/office/drawing/2014/main" id="{31C0757F-27E1-C228-61A8-CF3739B31A93}"/>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6" name="Footer Placeholder 5">
            <a:extLst>
              <a:ext uri="{FF2B5EF4-FFF2-40B4-BE49-F238E27FC236}">
                <a16:creationId xmlns:a16="http://schemas.microsoft.com/office/drawing/2014/main" id="{46515BBD-8B19-6C07-EF23-A210077635C5}"/>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779DF403-9A51-BE8F-95F0-EF2191ECBD4F}"/>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405352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634AE-0CE8-4194-8CD1-DD4CA070C77F}"/>
              </a:ext>
            </a:extLst>
          </p:cNvPr>
          <p:cNvSpPr>
            <a:spLocks noGrp="1"/>
          </p:cNvSpPr>
          <p:nvPr>
            <p:ph type="title"/>
          </p:nvPr>
        </p:nvSpPr>
        <p:spPr>
          <a:xfrm>
            <a:off x="839788" y="365125"/>
            <a:ext cx="9193674" cy="1325563"/>
          </a:xfrm>
        </p:spPr>
        <p:txBody>
          <a:bodyPr/>
          <a:lstStyle/>
          <a:p>
            <a:r>
              <a:rPr lang="en-US"/>
              <a:t>Click to edit Master title style</a:t>
            </a:r>
            <a:endParaRPr lang="nb-NO"/>
          </a:p>
        </p:txBody>
      </p:sp>
      <p:sp>
        <p:nvSpPr>
          <p:cNvPr id="3" name="Text Placeholder 2">
            <a:extLst>
              <a:ext uri="{FF2B5EF4-FFF2-40B4-BE49-F238E27FC236}">
                <a16:creationId xmlns:a16="http://schemas.microsoft.com/office/drawing/2014/main" id="{C2EDC9A9-07F2-0D64-45EC-DCA5DCBB0E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DCF8A5-ADFB-EA85-23A2-160AC9B066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Text Placeholder 4">
            <a:extLst>
              <a:ext uri="{FF2B5EF4-FFF2-40B4-BE49-F238E27FC236}">
                <a16:creationId xmlns:a16="http://schemas.microsoft.com/office/drawing/2014/main" id="{F99C2C93-F11E-0C93-C502-927D65E0EA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FAF5AA-7D17-1F34-110C-16702D6F96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7" name="Date Placeholder 6">
            <a:extLst>
              <a:ext uri="{FF2B5EF4-FFF2-40B4-BE49-F238E27FC236}">
                <a16:creationId xmlns:a16="http://schemas.microsoft.com/office/drawing/2014/main" id="{0352F950-A88B-2BA3-68ED-4455A0650A3E}"/>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8" name="Footer Placeholder 7">
            <a:extLst>
              <a:ext uri="{FF2B5EF4-FFF2-40B4-BE49-F238E27FC236}">
                <a16:creationId xmlns:a16="http://schemas.microsoft.com/office/drawing/2014/main" id="{E33A3DDD-8C73-A47E-34AE-36AC6672262C}"/>
              </a:ext>
            </a:extLst>
          </p:cNvPr>
          <p:cNvSpPr>
            <a:spLocks noGrp="1"/>
          </p:cNvSpPr>
          <p:nvPr>
            <p:ph type="ftr" sz="quarter" idx="11"/>
          </p:nvPr>
        </p:nvSpPr>
        <p:spPr/>
        <p:txBody>
          <a:bodyPr/>
          <a:lstStyle/>
          <a:p>
            <a:endParaRPr lang="nb-NO"/>
          </a:p>
        </p:txBody>
      </p:sp>
      <p:sp>
        <p:nvSpPr>
          <p:cNvPr id="9" name="Slide Number Placeholder 8">
            <a:extLst>
              <a:ext uri="{FF2B5EF4-FFF2-40B4-BE49-F238E27FC236}">
                <a16:creationId xmlns:a16="http://schemas.microsoft.com/office/drawing/2014/main" id="{826D75D8-9FBA-F850-D403-9FACF923DFEC}"/>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660477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1520B-603E-E999-F39E-6F469D2D4C04}"/>
              </a:ext>
            </a:extLst>
          </p:cNvPr>
          <p:cNvSpPr>
            <a:spLocks noGrp="1"/>
          </p:cNvSpPr>
          <p:nvPr>
            <p:ph type="title"/>
          </p:nvPr>
        </p:nvSpPr>
        <p:spPr/>
        <p:txBody>
          <a:bodyPr/>
          <a:lstStyle/>
          <a:p>
            <a:r>
              <a:rPr lang="en-US"/>
              <a:t>Click to edit Master title style</a:t>
            </a:r>
            <a:endParaRPr lang="nb-NO"/>
          </a:p>
        </p:txBody>
      </p:sp>
      <p:sp>
        <p:nvSpPr>
          <p:cNvPr id="3" name="Date Placeholder 2">
            <a:extLst>
              <a:ext uri="{FF2B5EF4-FFF2-40B4-BE49-F238E27FC236}">
                <a16:creationId xmlns:a16="http://schemas.microsoft.com/office/drawing/2014/main" id="{C3AAE03B-92D0-5BEE-A6CD-CADE43370359}"/>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4" name="Footer Placeholder 3">
            <a:extLst>
              <a:ext uri="{FF2B5EF4-FFF2-40B4-BE49-F238E27FC236}">
                <a16:creationId xmlns:a16="http://schemas.microsoft.com/office/drawing/2014/main" id="{FF51191B-4D64-04F1-5357-C4E263438618}"/>
              </a:ext>
            </a:extLst>
          </p:cNvPr>
          <p:cNvSpPr>
            <a:spLocks noGrp="1"/>
          </p:cNvSpPr>
          <p:nvPr>
            <p:ph type="ftr" sz="quarter" idx="11"/>
          </p:nvPr>
        </p:nvSpPr>
        <p:spPr/>
        <p:txBody>
          <a:bodyPr/>
          <a:lstStyle/>
          <a:p>
            <a:endParaRPr lang="nb-NO"/>
          </a:p>
        </p:txBody>
      </p:sp>
      <p:sp>
        <p:nvSpPr>
          <p:cNvPr id="5" name="Slide Number Placeholder 4">
            <a:extLst>
              <a:ext uri="{FF2B5EF4-FFF2-40B4-BE49-F238E27FC236}">
                <a16:creationId xmlns:a16="http://schemas.microsoft.com/office/drawing/2014/main" id="{EB317300-8A81-A973-D58C-3D98D147735E}"/>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2441882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0131A7-A1D3-855B-45B3-489DAFE1F589}"/>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3" name="Footer Placeholder 2">
            <a:extLst>
              <a:ext uri="{FF2B5EF4-FFF2-40B4-BE49-F238E27FC236}">
                <a16:creationId xmlns:a16="http://schemas.microsoft.com/office/drawing/2014/main" id="{4D3DB4ED-0B61-2C21-A00E-7F70F7F86F92}"/>
              </a:ext>
            </a:extLst>
          </p:cNvPr>
          <p:cNvSpPr>
            <a:spLocks noGrp="1"/>
          </p:cNvSpPr>
          <p:nvPr>
            <p:ph type="ftr" sz="quarter" idx="11"/>
          </p:nvPr>
        </p:nvSpPr>
        <p:spPr/>
        <p:txBody>
          <a:bodyPr/>
          <a:lstStyle/>
          <a:p>
            <a:endParaRPr lang="nb-NO"/>
          </a:p>
        </p:txBody>
      </p:sp>
      <p:sp>
        <p:nvSpPr>
          <p:cNvPr id="4" name="Slide Number Placeholder 3">
            <a:extLst>
              <a:ext uri="{FF2B5EF4-FFF2-40B4-BE49-F238E27FC236}">
                <a16:creationId xmlns:a16="http://schemas.microsoft.com/office/drawing/2014/main" id="{A4B926CC-247C-547B-A013-24CFD35305A3}"/>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316388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05EF-F6FA-7365-7D11-4314139E3F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1D543A12-E3E3-B7B7-0A5B-F8E370BD98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Text Placeholder 3">
            <a:extLst>
              <a:ext uri="{FF2B5EF4-FFF2-40B4-BE49-F238E27FC236}">
                <a16:creationId xmlns:a16="http://schemas.microsoft.com/office/drawing/2014/main" id="{2E3DB01F-A0BB-C403-D0C0-800C5305A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B233D0-A89D-A3A9-BF7A-1B9758C75602}"/>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6" name="Footer Placeholder 5">
            <a:extLst>
              <a:ext uri="{FF2B5EF4-FFF2-40B4-BE49-F238E27FC236}">
                <a16:creationId xmlns:a16="http://schemas.microsoft.com/office/drawing/2014/main" id="{FDA769EA-1701-BC50-0882-B367EDA2E287}"/>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982EBB95-D9D9-A9D9-78EE-87B7A6336616}"/>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185356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DD939-D649-0693-B399-BB37D98207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b-NO"/>
          </a:p>
        </p:txBody>
      </p:sp>
      <p:sp>
        <p:nvSpPr>
          <p:cNvPr id="3" name="Picture Placeholder 2">
            <a:extLst>
              <a:ext uri="{FF2B5EF4-FFF2-40B4-BE49-F238E27FC236}">
                <a16:creationId xmlns:a16="http://schemas.microsoft.com/office/drawing/2014/main" id="{8BCD10C8-5379-A567-8E13-A62EAAB1AC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a:extLst>
              <a:ext uri="{FF2B5EF4-FFF2-40B4-BE49-F238E27FC236}">
                <a16:creationId xmlns:a16="http://schemas.microsoft.com/office/drawing/2014/main" id="{0EC50657-C6DD-83AE-3951-2FD1BD9210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5EDBC9-C981-947A-4203-E78B0907B8B2}"/>
              </a:ext>
            </a:extLst>
          </p:cNvPr>
          <p:cNvSpPr>
            <a:spLocks noGrp="1"/>
          </p:cNvSpPr>
          <p:nvPr>
            <p:ph type="dt" sz="half" idx="10"/>
          </p:nvPr>
        </p:nvSpPr>
        <p:spPr/>
        <p:txBody>
          <a:bodyPr/>
          <a:lstStyle/>
          <a:p>
            <a:fld id="{E1AA1CA1-27C4-4DBF-8D90-2ED00C5BA83D}" type="datetimeFigureOut">
              <a:rPr lang="nb-NO" smtClean="0"/>
              <a:t>07.05.2024</a:t>
            </a:fld>
            <a:endParaRPr lang="nb-NO"/>
          </a:p>
        </p:txBody>
      </p:sp>
      <p:sp>
        <p:nvSpPr>
          <p:cNvPr id="6" name="Footer Placeholder 5">
            <a:extLst>
              <a:ext uri="{FF2B5EF4-FFF2-40B4-BE49-F238E27FC236}">
                <a16:creationId xmlns:a16="http://schemas.microsoft.com/office/drawing/2014/main" id="{FC4A263B-ADC3-7726-71AC-30F4BDFD227B}"/>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5F8F9796-0335-1F27-13A5-9FA3471790F0}"/>
              </a:ext>
            </a:extLst>
          </p:cNvPr>
          <p:cNvSpPr>
            <a:spLocks noGrp="1"/>
          </p:cNvSpPr>
          <p:nvPr>
            <p:ph type="sldNum" sz="quarter" idx="12"/>
          </p:nvPr>
        </p:nvSpPr>
        <p:spPr/>
        <p:txBody>
          <a:bodyPr/>
          <a:lstStyle/>
          <a:p>
            <a:fld id="{CB588845-B1C0-47A1-8486-A744E3F378BF}" type="slidenum">
              <a:rPr lang="nb-NO" smtClean="0"/>
              <a:t>‹#›</a:t>
            </a:fld>
            <a:endParaRPr lang="nb-NO"/>
          </a:p>
        </p:txBody>
      </p:sp>
    </p:spTree>
    <p:extLst>
      <p:ext uri="{BB962C8B-B14F-4D97-AF65-F5344CB8AC3E}">
        <p14:creationId xmlns:p14="http://schemas.microsoft.com/office/powerpoint/2010/main" val="891665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hape 10344">
            <a:extLst>
              <a:ext uri="{FF2B5EF4-FFF2-40B4-BE49-F238E27FC236}">
                <a16:creationId xmlns:a16="http://schemas.microsoft.com/office/drawing/2014/main" id="{A30F3C41-8F1D-1EF4-6D1A-1BEAD42FF1FA}"/>
              </a:ext>
            </a:extLst>
          </p:cNvPr>
          <p:cNvSpPr>
            <a:spLocks/>
          </p:cNvSpPr>
          <p:nvPr userDrawn="1"/>
        </p:nvSpPr>
        <p:spPr bwMode="auto">
          <a:xfrm>
            <a:off x="1" y="0"/>
            <a:ext cx="12192000" cy="365125"/>
          </a:xfrm>
          <a:custGeom>
            <a:avLst/>
            <a:gdLst>
              <a:gd name="T0" fmla="*/ 0 w 7553651"/>
              <a:gd name="T1" fmla="*/ 0 h 759934"/>
              <a:gd name="T2" fmla="*/ 7553651 w 7553651"/>
              <a:gd name="T3" fmla="*/ 0 h 759934"/>
              <a:gd name="T4" fmla="*/ 7553651 w 7553651"/>
              <a:gd name="T5" fmla="*/ 759934 h 759934"/>
              <a:gd name="T6" fmla="*/ 0 w 7553651"/>
              <a:gd name="T7" fmla="*/ 759934 h 759934"/>
              <a:gd name="T8" fmla="*/ 0 w 7553651"/>
              <a:gd name="T9" fmla="*/ 0 h 759934"/>
              <a:gd name="T10" fmla="*/ 0 w 7553651"/>
              <a:gd name="T11" fmla="*/ 0 h 759934"/>
              <a:gd name="T12" fmla="*/ 7553651 w 7553651"/>
              <a:gd name="T13" fmla="*/ 759934 h 759934"/>
            </a:gdLst>
            <a:ahLst/>
            <a:cxnLst>
              <a:cxn ang="0">
                <a:pos x="T0" y="T1"/>
              </a:cxn>
              <a:cxn ang="0">
                <a:pos x="T2" y="T3"/>
              </a:cxn>
              <a:cxn ang="0">
                <a:pos x="T4" y="T5"/>
              </a:cxn>
              <a:cxn ang="0">
                <a:pos x="T6" y="T7"/>
              </a:cxn>
              <a:cxn ang="0">
                <a:pos x="T8" y="T9"/>
              </a:cxn>
            </a:cxnLst>
            <a:rect l="T10" t="T11" r="T12" b="T13"/>
            <a:pathLst>
              <a:path w="7553651" h="759934">
                <a:moveTo>
                  <a:pt x="0" y="0"/>
                </a:moveTo>
                <a:lnTo>
                  <a:pt x="7553651" y="0"/>
                </a:lnTo>
                <a:lnTo>
                  <a:pt x="7553651" y="759934"/>
                </a:lnTo>
                <a:lnTo>
                  <a:pt x="0" y="759934"/>
                </a:lnTo>
                <a:lnTo>
                  <a:pt x="0" y="0"/>
                </a:lnTo>
              </a:path>
            </a:pathLst>
          </a:custGeom>
          <a:solidFill>
            <a:srgbClr val="F9DB00"/>
          </a:solidFill>
          <a:ln>
            <a:noFill/>
          </a:ln>
        </p:spPr>
        <p:txBody>
          <a:bodyPr vert="horz" wrap="square" lIns="91440" tIns="45720" rIns="91440" bIns="45720" numCol="1" anchor="t" anchorCtr="0" compatLnSpc="1">
            <a:prstTxWarp prst="textNoShape">
              <a:avLst/>
            </a:prstTxWarp>
          </a:bodyPr>
          <a:lstStyle/>
          <a:p>
            <a:endParaRPr lang="en-GB"/>
          </a:p>
        </p:txBody>
      </p:sp>
      <p:sp>
        <p:nvSpPr>
          <p:cNvPr id="9" name="Shape 10344">
            <a:extLst>
              <a:ext uri="{FF2B5EF4-FFF2-40B4-BE49-F238E27FC236}">
                <a16:creationId xmlns:a16="http://schemas.microsoft.com/office/drawing/2014/main" id="{9D2148CB-3FD6-21A3-CF3F-74AC3DEF18FC}"/>
              </a:ext>
            </a:extLst>
          </p:cNvPr>
          <p:cNvSpPr>
            <a:spLocks/>
          </p:cNvSpPr>
          <p:nvPr userDrawn="1"/>
        </p:nvSpPr>
        <p:spPr bwMode="auto">
          <a:xfrm>
            <a:off x="0" y="6251171"/>
            <a:ext cx="12192000" cy="627293"/>
          </a:xfrm>
          <a:custGeom>
            <a:avLst/>
            <a:gdLst>
              <a:gd name="T0" fmla="*/ 0 w 7553651"/>
              <a:gd name="T1" fmla="*/ 0 h 759934"/>
              <a:gd name="T2" fmla="*/ 7553651 w 7553651"/>
              <a:gd name="T3" fmla="*/ 0 h 759934"/>
              <a:gd name="T4" fmla="*/ 7553651 w 7553651"/>
              <a:gd name="T5" fmla="*/ 759934 h 759934"/>
              <a:gd name="T6" fmla="*/ 0 w 7553651"/>
              <a:gd name="T7" fmla="*/ 759934 h 759934"/>
              <a:gd name="T8" fmla="*/ 0 w 7553651"/>
              <a:gd name="T9" fmla="*/ 0 h 759934"/>
              <a:gd name="T10" fmla="*/ 0 w 7553651"/>
              <a:gd name="T11" fmla="*/ 0 h 759934"/>
              <a:gd name="T12" fmla="*/ 7553651 w 7553651"/>
              <a:gd name="T13" fmla="*/ 759934 h 759934"/>
            </a:gdLst>
            <a:ahLst/>
            <a:cxnLst>
              <a:cxn ang="0">
                <a:pos x="T0" y="T1"/>
              </a:cxn>
              <a:cxn ang="0">
                <a:pos x="T2" y="T3"/>
              </a:cxn>
              <a:cxn ang="0">
                <a:pos x="T4" y="T5"/>
              </a:cxn>
              <a:cxn ang="0">
                <a:pos x="T6" y="T7"/>
              </a:cxn>
              <a:cxn ang="0">
                <a:pos x="T8" y="T9"/>
              </a:cxn>
            </a:cxnLst>
            <a:rect l="T10" t="T11" r="T12" b="T13"/>
            <a:pathLst>
              <a:path w="7553651" h="759934">
                <a:moveTo>
                  <a:pt x="0" y="0"/>
                </a:moveTo>
                <a:lnTo>
                  <a:pt x="7553651" y="0"/>
                </a:lnTo>
                <a:lnTo>
                  <a:pt x="7553651" y="759934"/>
                </a:lnTo>
                <a:lnTo>
                  <a:pt x="0" y="759934"/>
                </a:lnTo>
                <a:lnTo>
                  <a:pt x="0" y="0"/>
                </a:lnTo>
              </a:path>
            </a:pathLst>
          </a:custGeom>
          <a:solidFill>
            <a:srgbClr val="F9DB00"/>
          </a:solidFill>
          <a:ln>
            <a:noFill/>
          </a:ln>
        </p:spPr>
        <p:txBody>
          <a:bodyPr vert="horz" wrap="square" lIns="91440" tIns="45720" rIns="91440" bIns="45720" numCol="1" anchor="t" anchorCtr="0" compatLnSpc="1">
            <a:prstTxWarp prst="textNoShape">
              <a:avLst/>
            </a:prstTxWarp>
          </a:bodyPr>
          <a:lstStyle/>
          <a:p>
            <a:endParaRPr lang="en-GB"/>
          </a:p>
        </p:txBody>
      </p:sp>
      <p:sp>
        <p:nvSpPr>
          <p:cNvPr id="2" name="Title Placeholder 1">
            <a:extLst>
              <a:ext uri="{FF2B5EF4-FFF2-40B4-BE49-F238E27FC236}">
                <a16:creationId xmlns:a16="http://schemas.microsoft.com/office/drawing/2014/main" id="{8A9B2926-0230-807E-4A04-7B3339CC7DD5}"/>
              </a:ext>
            </a:extLst>
          </p:cNvPr>
          <p:cNvSpPr>
            <a:spLocks noGrp="1"/>
          </p:cNvSpPr>
          <p:nvPr>
            <p:ph type="title"/>
          </p:nvPr>
        </p:nvSpPr>
        <p:spPr>
          <a:xfrm>
            <a:off x="838200" y="365125"/>
            <a:ext cx="9178636" cy="1325563"/>
          </a:xfrm>
          <a:prstGeom prst="rect">
            <a:avLst/>
          </a:prstGeom>
        </p:spPr>
        <p:txBody>
          <a:bodyPr vert="horz" lIns="91440" tIns="45720" rIns="91440" bIns="45720" rtlCol="0" anchor="ctr">
            <a:norm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2E920027-C24F-63F3-CFEC-FF3215853F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07F0FB25-A462-E783-B7E2-7C45F0C009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A1CA1-27C4-4DBF-8D90-2ED00C5BA83D}" type="datetimeFigureOut">
              <a:rPr lang="nb-NO" smtClean="0"/>
              <a:t>07.05.2024</a:t>
            </a:fld>
            <a:endParaRPr lang="nb-NO"/>
          </a:p>
        </p:txBody>
      </p:sp>
      <p:sp>
        <p:nvSpPr>
          <p:cNvPr id="5" name="Footer Placeholder 4">
            <a:extLst>
              <a:ext uri="{FF2B5EF4-FFF2-40B4-BE49-F238E27FC236}">
                <a16:creationId xmlns:a16="http://schemas.microsoft.com/office/drawing/2014/main" id="{4923BF67-485C-D50F-D5A5-4E1BC8AE20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a:extLst>
              <a:ext uri="{FF2B5EF4-FFF2-40B4-BE49-F238E27FC236}">
                <a16:creationId xmlns:a16="http://schemas.microsoft.com/office/drawing/2014/main" id="{41AE21CC-D1A6-32B7-ADB2-BA474FE2EB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88845-B1C0-47A1-8486-A744E3F378BF}" type="slidenum">
              <a:rPr lang="nb-NO" smtClean="0"/>
              <a:t>‹#›</a:t>
            </a:fld>
            <a:endParaRPr lang="nb-NO"/>
          </a:p>
        </p:txBody>
      </p:sp>
      <p:pic>
        <p:nvPicPr>
          <p:cNvPr id="7" name="Picture 6" descr="A logo of a company&#10;&#10;Description automatically generated">
            <a:extLst>
              <a:ext uri="{FF2B5EF4-FFF2-40B4-BE49-F238E27FC236}">
                <a16:creationId xmlns:a16="http://schemas.microsoft.com/office/drawing/2014/main" id="{531F5864-4834-DBE5-48D9-3173D1EFDEF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141499" y="421755"/>
            <a:ext cx="1212301" cy="1212301"/>
          </a:xfrm>
          <a:prstGeom prst="rect">
            <a:avLst/>
          </a:prstGeom>
        </p:spPr>
      </p:pic>
    </p:spTree>
    <p:extLst>
      <p:ext uri="{BB962C8B-B14F-4D97-AF65-F5344CB8AC3E}">
        <p14:creationId xmlns:p14="http://schemas.microsoft.com/office/powerpoint/2010/main" val="3375536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cas.com/undergraduate/what-and-where-study/choosing-course/higher-technical-qualifications" TargetMode="External"/><Relationship Id="rId2" Type="http://schemas.openxmlformats.org/officeDocument/2006/relationships/hyperlink" Target="https://www.gov.uk/government/publications/higher-technical-qualification-overview/higher-technical-qualification-an-introduction#student-finance"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s://nationalcareers.service.gov.uk/explore-your-education-and-training-choices/higher-technical"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7.png"/><Relationship Id="rId17" Type="http://schemas.openxmlformats.org/officeDocument/2006/relationships/image" Target="../media/image22.sv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image" Target="../media/image10.svg"/><Relationship Id="rId15" Type="http://schemas.openxmlformats.org/officeDocument/2006/relationships/image" Target="../media/image20.sv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svg"/><Relationship Id="rId1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become-apprentice/pay-and-conditions" TargetMode="External"/><Relationship Id="rId2" Type="http://schemas.openxmlformats.org/officeDocument/2006/relationships/hyperlink" Target="https://www.institutesoftechnology.org.u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gov.uk/government/publications/list-of-higher-technical-qualificatio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tmp"/></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7.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nationalcareers.service.gov.uk/careers-advice/helping-young-people-make-education-and-career-choic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lmiforall.org.uk/explore_lmi/" TargetMode="External"/><Relationship Id="rId5" Type="http://schemas.openxmlformats.org/officeDocument/2006/relationships/hyperlink" Target="https://nationalcareers.service.gov.uk/discover-your-skills-and-careers" TargetMode="Externa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hyperlink" Target="https://www.ucas.com/undergraduat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cas.com/apprenticeships" TargetMode="External"/><Relationship Id="rId2" Type="http://schemas.openxmlformats.org/officeDocument/2006/relationships/hyperlink" Target="https://www.gov.uk/become-apprentice/pay-and-condition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41DBE-318C-9948-7294-98C43E33087E}"/>
              </a:ext>
            </a:extLst>
          </p:cNvPr>
          <p:cNvSpPr>
            <a:spLocks noGrp="1"/>
          </p:cNvSpPr>
          <p:nvPr>
            <p:ph type="ctrTitle"/>
          </p:nvPr>
        </p:nvSpPr>
        <p:spPr>
          <a:xfrm>
            <a:off x="1181100" y="1041400"/>
            <a:ext cx="9829800" cy="2387600"/>
          </a:xfrm>
        </p:spPr>
        <p:txBody>
          <a:bodyPr>
            <a:normAutofit fontScale="90000"/>
          </a:bodyPr>
          <a:lstStyle/>
          <a:p>
            <a:r>
              <a:rPr lang="nb-NO">
                <a:latin typeface="Arial"/>
                <a:cs typeface="Arial"/>
              </a:rPr>
              <a:t>Post-18 pathways and Higher Technical Qualifications (HTQs)</a:t>
            </a:r>
          </a:p>
        </p:txBody>
      </p:sp>
      <p:sp>
        <p:nvSpPr>
          <p:cNvPr id="3" name="Subtitle 2">
            <a:extLst>
              <a:ext uri="{FF2B5EF4-FFF2-40B4-BE49-F238E27FC236}">
                <a16:creationId xmlns:a16="http://schemas.microsoft.com/office/drawing/2014/main" id="{40B629E6-62BA-1FC7-B5DA-39B58D5F7D54}"/>
              </a:ext>
            </a:extLst>
          </p:cNvPr>
          <p:cNvSpPr>
            <a:spLocks noGrp="1"/>
          </p:cNvSpPr>
          <p:nvPr>
            <p:ph type="subTitle" idx="1"/>
          </p:nvPr>
        </p:nvSpPr>
        <p:spPr/>
        <p:txBody>
          <a:bodyPr/>
          <a:lstStyle/>
          <a:p>
            <a:endParaRPr lang="nb-NO">
              <a:highlight>
                <a:srgbClr val="00FF00"/>
              </a:highlight>
              <a:latin typeface="Arial" panose="020B0604020202020204" pitchFamily="34" charset="0"/>
              <a:cs typeface="Arial" panose="020B0604020202020204" pitchFamily="34" charset="0"/>
            </a:endParaRPr>
          </a:p>
          <a:p>
            <a:r>
              <a:rPr lang="nb-NO">
                <a:highlight>
                  <a:srgbClr val="00FF00"/>
                </a:highlight>
                <a:latin typeface="Arial" panose="020B0604020202020204" pitchFamily="34" charset="0"/>
                <a:cs typeface="Arial" panose="020B0604020202020204" pitchFamily="34" charset="0"/>
              </a:rPr>
              <a:t>ADD TEACHER NAME HERE</a:t>
            </a:r>
          </a:p>
        </p:txBody>
      </p:sp>
      <p:sp>
        <p:nvSpPr>
          <p:cNvPr id="5" name="Slide Number Placeholder 4">
            <a:extLst>
              <a:ext uri="{FF2B5EF4-FFF2-40B4-BE49-F238E27FC236}">
                <a16:creationId xmlns:a16="http://schemas.microsoft.com/office/drawing/2014/main" id="{D68DFB21-FA07-85CC-74E7-49087546FBC5}"/>
              </a:ext>
            </a:extLst>
          </p:cNvPr>
          <p:cNvSpPr>
            <a:spLocks noGrp="1"/>
          </p:cNvSpPr>
          <p:nvPr>
            <p:ph type="sldNum" sz="quarter" idx="12"/>
          </p:nvPr>
        </p:nvSpPr>
        <p:spPr/>
        <p:txBody>
          <a:bodyPr/>
          <a:lstStyle/>
          <a:p>
            <a:fld id="{CB588845-B1C0-47A1-8486-A744E3F378BF}" type="slidenum">
              <a:rPr lang="nb-NO" smtClean="0">
                <a:latin typeface="Arial" panose="020B0604020202020204" pitchFamily="34" charset="0"/>
                <a:cs typeface="Arial" panose="020B0604020202020204" pitchFamily="34" charset="0"/>
              </a:rPr>
              <a:t>1</a:t>
            </a:fld>
            <a:endParaRPr lang="nb-NO">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8489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04BA4-A926-EACD-5029-2A138A708F04}"/>
              </a:ext>
            </a:extLst>
          </p:cNvPr>
          <p:cNvSpPr>
            <a:spLocks noGrp="1"/>
          </p:cNvSpPr>
          <p:nvPr>
            <p:ph type="title"/>
          </p:nvPr>
        </p:nvSpPr>
        <p:spPr/>
        <p:txBody>
          <a:bodyPr/>
          <a:lstStyle/>
          <a:p>
            <a:r>
              <a:rPr lang="nb-NO" sz="3600" dirty="0">
                <a:latin typeface="Arial"/>
                <a:cs typeface="Arial"/>
              </a:rPr>
              <a:t>In summary: HTQs</a:t>
            </a:r>
          </a:p>
        </p:txBody>
      </p:sp>
      <p:sp>
        <p:nvSpPr>
          <p:cNvPr id="3" name="Content Placeholder 2">
            <a:extLst>
              <a:ext uri="{FF2B5EF4-FFF2-40B4-BE49-F238E27FC236}">
                <a16:creationId xmlns:a16="http://schemas.microsoft.com/office/drawing/2014/main" id="{FB93759F-F8E8-491B-0D4E-56DE2FD5C12F}"/>
              </a:ext>
            </a:extLst>
          </p:cNvPr>
          <p:cNvSpPr>
            <a:spLocks noGrp="1"/>
          </p:cNvSpPr>
          <p:nvPr>
            <p:ph idx="1"/>
          </p:nvPr>
        </p:nvSpPr>
        <p:spPr>
          <a:xfrm>
            <a:off x="838200" y="1694996"/>
            <a:ext cx="10961914" cy="4351338"/>
          </a:xfrm>
        </p:spPr>
        <p:txBody>
          <a:bodyPr vert="horz" lIns="91440" tIns="45720" rIns="91440" bIns="45720" rtlCol="0" anchor="t">
            <a:noAutofit/>
          </a:bodyPr>
          <a:lstStyle/>
          <a:p>
            <a:pPr marL="0" indent="0">
              <a:buNone/>
            </a:pPr>
            <a:r>
              <a:rPr lang="nb-NO" sz="2000" dirty="0">
                <a:latin typeface="Arial"/>
                <a:cs typeface="Arial"/>
              </a:rPr>
              <a:t>HTQs </a:t>
            </a:r>
            <a:r>
              <a:rPr lang="nb-NO" sz="2000" dirty="0">
                <a:highlight>
                  <a:srgbClr val="FFFFFF"/>
                </a:highlight>
                <a:latin typeface="Arial"/>
                <a:cs typeface="Arial"/>
              </a:rPr>
              <a:t>have been available since September 2022 </a:t>
            </a:r>
            <a:r>
              <a:rPr lang="nb-NO" sz="2000" dirty="0">
                <a:latin typeface="Arial"/>
                <a:cs typeface="Arial"/>
              </a:rPr>
              <a:t>and are alternatives to apprenticeships or degrees that cover a wide range of different occupations. Typically they are:</a:t>
            </a:r>
          </a:p>
          <a:p>
            <a:r>
              <a:rPr lang="nb-NO" sz="2000" b="1" dirty="0">
                <a:latin typeface="Arial"/>
                <a:cs typeface="Arial"/>
              </a:rPr>
              <a:t>1-2 years </a:t>
            </a:r>
            <a:r>
              <a:rPr lang="nb-NO" sz="2000" dirty="0">
                <a:latin typeface="Arial"/>
                <a:cs typeface="Arial"/>
              </a:rPr>
              <a:t>in length if studied full time, shorter than undergraduate degrees.</a:t>
            </a:r>
          </a:p>
          <a:p>
            <a:r>
              <a:rPr lang="nb-NO" sz="2000" dirty="0"/>
              <a:t>Taught in classrooms, </a:t>
            </a:r>
            <a:r>
              <a:rPr lang="en-US" sz="2000" b="0" i="0" dirty="0">
                <a:solidFill>
                  <a:srgbClr val="0B0C0C"/>
                </a:solidFill>
                <a:effectLst/>
              </a:rPr>
              <a:t>workshops and labs</a:t>
            </a:r>
            <a:r>
              <a:rPr lang="en-US" sz="2000" dirty="0">
                <a:solidFill>
                  <a:srgbClr val="0B0C0C"/>
                </a:solidFill>
              </a:rPr>
              <a:t>, and </a:t>
            </a:r>
            <a:r>
              <a:rPr lang="en-US" sz="2000" b="0" i="0" dirty="0">
                <a:solidFill>
                  <a:srgbClr val="0B0C0C"/>
                </a:solidFill>
                <a:effectLst/>
              </a:rPr>
              <a:t>may include work experience.</a:t>
            </a:r>
          </a:p>
          <a:p>
            <a:r>
              <a:rPr lang="en-GB" sz="2000" dirty="0">
                <a:hlinkClick r:id="rId2"/>
              </a:rPr>
              <a:t>Eligible for student finance</a:t>
            </a:r>
            <a:r>
              <a:rPr lang="en-GB" sz="2000" dirty="0"/>
              <a:t>, for tuition fee and maintenance loans.</a:t>
            </a:r>
          </a:p>
          <a:p>
            <a:r>
              <a:rPr lang="en-GB" sz="2000" b="1" dirty="0"/>
              <a:t>A flexible choice</a:t>
            </a:r>
            <a:r>
              <a:rPr lang="en-GB" sz="2000" dirty="0"/>
              <a:t>: </a:t>
            </a:r>
          </a:p>
          <a:p>
            <a:pPr lvl="1"/>
            <a:r>
              <a:rPr lang="en-GB" sz="2000" dirty="0"/>
              <a:t>Full or part time study available, taught at universities and colleges</a:t>
            </a:r>
          </a:p>
          <a:p>
            <a:pPr lvl="1"/>
            <a:r>
              <a:rPr lang="en-GB" sz="2000" dirty="0">
                <a:latin typeface="Arial"/>
                <a:cs typeface="Arial"/>
              </a:rPr>
              <a:t>Once complete, your child has the option to progress to further study or employment</a:t>
            </a:r>
            <a:endParaRPr lang="en-US" sz="2000" b="0" i="0" dirty="0">
              <a:solidFill>
                <a:srgbClr val="0B0C0C"/>
              </a:solidFill>
              <a:effectLst/>
            </a:endParaRPr>
          </a:p>
          <a:p>
            <a:r>
              <a:rPr lang="en-US" sz="2000" dirty="0">
                <a:solidFill>
                  <a:srgbClr val="0B0C0C"/>
                </a:solidFill>
              </a:rPr>
              <a:t>A</a:t>
            </a:r>
            <a:r>
              <a:rPr lang="en-US" sz="2000" b="0" i="0" dirty="0">
                <a:solidFill>
                  <a:srgbClr val="0B0C0C"/>
                </a:solidFill>
                <a:effectLst/>
              </a:rPr>
              <a:t>pproved by the Institute of Apprenticeships and Technical Education (</a:t>
            </a:r>
            <a:r>
              <a:rPr lang="en-US" sz="2000" b="0" i="0" dirty="0" err="1">
                <a:solidFill>
                  <a:srgbClr val="0B0C0C"/>
                </a:solidFill>
                <a:effectLst/>
              </a:rPr>
              <a:t>IfATE</a:t>
            </a:r>
            <a:r>
              <a:rPr lang="en-US" sz="2000" b="0" i="0" dirty="0">
                <a:solidFill>
                  <a:srgbClr val="0B0C0C"/>
                </a:solidFill>
                <a:effectLst/>
              </a:rPr>
              <a:t>)</a:t>
            </a:r>
          </a:p>
          <a:p>
            <a:r>
              <a:rPr lang="en-US" sz="2000" b="0" i="0" dirty="0">
                <a:solidFill>
                  <a:srgbClr val="0B0C0C"/>
                </a:solidFill>
                <a:effectLst/>
              </a:rPr>
              <a:t>Starting salaries of £24,410* a year after completing a HTQ.</a:t>
            </a:r>
          </a:p>
          <a:p>
            <a:r>
              <a:rPr lang="en-US" sz="2000" b="0" i="0" dirty="0">
                <a:solidFill>
                  <a:srgbClr val="0B0C0C"/>
                </a:solidFill>
                <a:effectLst/>
              </a:rPr>
              <a:t>Find more information through </a:t>
            </a:r>
            <a:r>
              <a:rPr lang="en-US" sz="2000" b="0" i="0" dirty="0">
                <a:solidFill>
                  <a:srgbClr val="0B0C0C"/>
                </a:solidFill>
                <a:effectLst/>
                <a:hlinkClick r:id="rId3"/>
              </a:rPr>
              <a:t>UCAS</a:t>
            </a:r>
            <a:r>
              <a:rPr lang="en-US" sz="2000" b="0" i="0" dirty="0">
                <a:solidFill>
                  <a:srgbClr val="0B0C0C"/>
                </a:solidFill>
                <a:effectLst/>
              </a:rPr>
              <a:t> or the </a:t>
            </a:r>
            <a:r>
              <a:rPr lang="en-US" sz="2000" b="0" i="0" dirty="0">
                <a:solidFill>
                  <a:srgbClr val="0B0C0C"/>
                </a:solidFill>
                <a:effectLst/>
                <a:hlinkClick r:id="rId4"/>
              </a:rPr>
              <a:t>National Careers Service</a:t>
            </a:r>
            <a:r>
              <a:rPr lang="en-US" sz="2200" b="0" i="0" dirty="0">
                <a:solidFill>
                  <a:srgbClr val="0B0C0C"/>
                </a:solidFill>
                <a:effectLst/>
              </a:rPr>
              <a:t>.</a:t>
            </a:r>
            <a:endParaRPr lang="nb-NO" sz="2200" dirty="0"/>
          </a:p>
        </p:txBody>
      </p:sp>
      <p:pic>
        <p:nvPicPr>
          <p:cNvPr id="1030" name="Picture 6">
            <a:extLst>
              <a:ext uri="{FF2B5EF4-FFF2-40B4-BE49-F238E27FC236}">
                <a16:creationId xmlns:a16="http://schemas.microsoft.com/office/drawing/2014/main" id="{A5906C55-7B89-3867-EF21-167A73E8C97A}"/>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32349" y="4966635"/>
            <a:ext cx="712270" cy="71227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EF95F62-9212-DF8C-3B35-5A3BD1CB1ECB}"/>
              </a:ext>
            </a:extLst>
          </p:cNvPr>
          <p:cNvSpPr txBox="1"/>
          <p:nvPr/>
        </p:nvSpPr>
        <p:spPr>
          <a:xfrm>
            <a:off x="838200" y="6492875"/>
            <a:ext cx="5156200" cy="230832"/>
          </a:xfrm>
          <a:prstGeom prst="rect">
            <a:avLst/>
          </a:prstGeom>
          <a:noFill/>
        </p:spPr>
        <p:txBody>
          <a:bodyPr wrap="square" rtlCol="0">
            <a:spAutoFit/>
          </a:bodyPr>
          <a:lstStyle/>
          <a:p>
            <a:r>
              <a:rPr lang="en-GB" sz="900" dirty="0"/>
              <a:t>*L4/5 earnings in an FE setting</a:t>
            </a:r>
          </a:p>
        </p:txBody>
      </p:sp>
      <p:sp>
        <p:nvSpPr>
          <p:cNvPr id="5" name="Slide Number Placeholder 4">
            <a:extLst>
              <a:ext uri="{FF2B5EF4-FFF2-40B4-BE49-F238E27FC236}">
                <a16:creationId xmlns:a16="http://schemas.microsoft.com/office/drawing/2014/main" id="{5C756193-8DBA-A5A6-471F-C983C13220EA}"/>
              </a:ext>
            </a:extLst>
          </p:cNvPr>
          <p:cNvSpPr>
            <a:spLocks noGrp="1"/>
          </p:cNvSpPr>
          <p:nvPr>
            <p:ph type="sldNum" sz="quarter" idx="12"/>
          </p:nvPr>
        </p:nvSpPr>
        <p:spPr/>
        <p:txBody>
          <a:bodyPr/>
          <a:lstStyle/>
          <a:p>
            <a:fld id="{CB588845-B1C0-47A1-8486-A744E3F378BF}" type="slidenum">
              <a:rPr lang="nb-NO" smtClean="0"/>
              <a:t>10</a:t>
            </a:fld>
            <a:endParaRPr lang="nb-NO"/>
          </a:p>
        </p:txBody>
      </p:sp>
    </p:spTree>
    <p:extLst>
      <p:ext uri="{BB962C8B-B14F-4D97-AF65-F5344CB8AC3E}">
        <p14:creationId xmlns:p14="http://schemas.microsoft.com/office/powerpoint/2010/main" val="780540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F1B48-AAC2-B169-2435-DAAA0D8F958A}"/>
              </a:ext>
            </a:extLst>
          </p:cNvPr>
          <p:cNvSpPr>
            <a:spLocks noGrp="1"/>
          </p:cNvSpPr>
          <p:nvPr>
            <p:ph type="title"/>
          </p:nvPr>
        </p:nvSpPr>
        <p:spPr/>
        <p:txBody>
          <a:bodyPr>
            <a:normAutofit/>
          </a:bodyPr>
          <a:lstStyle/>
          <a:p>
            <a:r>
              <a:rPr lang="en-US" sz="3200" dirty="0">
                <a:highlight>
                  <a:srgbClr val="FFFFFF"/>
                </a:highlight>
              </a:rPr>
              <a:t>HTQ occupational routes and career opportunities </a:t>
            </a:r>
            <a:endParaRPr lang="en-GB" sz="3200" dirty="0">
              <a:highlight>
                <a:srgbClr val="FFFFFF"/>
              </a:highlight>
            </a:endParaRPr>
          </a:p>
        </p:txBody>
      </p:sp>
      <p:sp>
        <p:nvSpPr>
          <p:cNvPr id="4" name="Freeform: Shape 3">
            <a:extLst>
              <a:ext uri="{FF2B5EF4-FFF2-40B4-BE49-F238E27FC236}">
                <a16:creationId xmlns:a16="http://schemas.microsoft.com/office/drawing/2014/main" id="{8BE9FE52-0D67-FF05-B3EF-42F4BBCD3F44}"/>
              </a:ext>
            </a:extLst>
          </p:cNvPr>
          <p:cNvSpPr/>
          <p:nvPr/>
        </p:nvSpPr>
        <p:spPr>
          <a:xfrm>
            <a:off x="1115987" y="2003020"/>
            <a:ext cx="1757842" cy="486080"/>
          </a:xfrm>
          <a:custGeom>
            <a:avLst/>
            <a:gdLst>
              <a:gd name="connsiteX0" fmla="*/ 0 w 3481294"/>
              <a:gd name="connsiteY0" fmla="*/ 73227 h 439354"/>
              <a:gd name="connsiteX1" fmla="*/ 73227 w 3481294"/>
              <a:gd name="connsiteY1" fmla="*/ 0 h 439354"/>
              <a:gd name="connsiteX2" fmla="*/ 3408067 w 3481294"/>
              <a:gd name="connsiteY2" fmla="*/ 0 h 439354"/>
              <a:gd name="connsiteX3" fmla="*/ 3481294 w 3481294"/>
              <a:gd name="connsiteY3" fmla="*/ 73227 h 439354"/>
              <a:gd name="connsiteX4" fmla="*/ 3481294 w 3481294"/>
              <a:gd name="connsiteY4" fmla="*/ 366127 h 439354"/>
              <a:gd name="connsiteX5" fmla="*/ 3408067 w 3481294"/>
              <a:gd name="connsiteY5" fmla="*/ 439354 h 439354"/>
              <a:gd name="connsiteX6" fmla="*/ 73227 w 3481294"/>
              <a:gd name="connsiteY6" fmla="*/ 439354 h 439354"/>
              <a:gd name="connsiteX7" fmla="*/ 0 w 3481294"/>
              <a:gd name="connsiteY7" fmla="*/ 366127 h 439354"/>
              <a:gd name="connsiteX8" fmla="*/ 0 w 3481294"/>
              <a:gd name="connsiteY8" fmla="*/ 73227 h 439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81294" h="439354">
                <a:moveTo>
                  <a:pt x="0" y="73227"/>
                </a:moveTo>
                <a:cubicBezTo>
                  <a:pt x="0" y="32785"/>
                  <a:pt x="32785" y="0"/>
                  <a:pt x="73227" y="0"/>
                </a:cubicBezTo>
                <a:lnTo>
                  <a:pt x="3408067" y="0"/>
                </a:lnTo>
                <a:cubicBezTo>
                  <a:pt x="3448509" y="0"/>
                  <a:pt x="3481294" y="32785"/>
                  <a:pt x="3481294" y="73227"/>
                </a:cubicBezTo>
                <a:lnTo>
                  <a:pt x="3481294" y="366127"/>
                </a:lnTo>
                <a:cubicBezTo>
                  <a:pt x="3481294" y="406569"/>
                  <a:pt x="3448509" y="439354"/>
                  <a:pt x="3408067" y="439354"/>
                </a:cubicBezTo>
                <a:lnTo>
                  <a:pt x="73227" y="439354"/>
                </a:lnTo>
                <a:cubicBezTo>
                  <a:pt x="32785" y="439354"/>
                  <a:pt x="0" y="406569"/>
                  <a:pt x="0" y="366127"/>
                </a:cubicBezTo>
                <a:lnTo>
                  <a:pt x="0" y="73227"/>
                </a:lnTo>
                <a:close/>
              </a:path>
            </a:pathLst>
          </a:custGeom>
          <a:solidFill>
            <a:srgbClr val="F79A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0027" tIns="90027" rIns="90027" bIns="90027" numCol="1" spcCol="1270" anchor="ctr"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a:pPr>
            <a:r>
              <a:rPr kumimoji="0" lang="en-GB" sz="1800" b="0" i="1"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Existing HTQs</a:t>
            </a:r>
            <a:endParaRPr kumimoji="0" lang="nb-NO"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Freeform: Shape 6">
            <a:extLst>
              <a:ext uri="{FF2B5EF4-FFF2-40B4-BE49-F238E27FC236}">
                <a16:creationId xmlns:a16="http://schemas.microsoft.com/office/drawing/2014/main" id="{0684F266-CA3E-D42E-AAD2-194824D7939C}"/>
              </a:ext>
            </a:extLst>
          </p:cNvPr>
          <p:cNvSpPr/>
          <p:nvPr/>
        </p:nvSpPr>
        <p:spPr>
          <a:xfrm>
            <a:off x="737912" y="2550111"/>
            <a:ext cx="3533837" cy="727605"/>
          </a:xfrm>
          <a:custGeom>
            <a:avLst/>
            <a:gdLst>
              <a:gd name="connsiteX0" fmla="*/ 0 w 3481294"/>
              <a:gd name="connsiteY0" fmla="*/ 0 h 727605"/>
              <a:gd name="connsiteX1" fmla="*/ 3481294 w 3481294"/>
              <a:gd name="connsiteY1" fmla="*/ 0 h 727605"/>
              <a:gd name="connsiteX2" fmla="*/ 3481294 w 3481294"/>
              <a:gd name="connsiteY2" fmla="*/ 727605 h 727605"/>
              <a:gd name="connsiteX3" fmla="*/ 0 w 3481294"/>
              <a:gd name="connsiteY3" fmla="*/ 727605 h 727605"/>
              <a:gd name="connsiteX4" fmla="*/ 0 w 3481294"/>
              <a:gd name="connsiteY4" fmla="*/ 0 h 7276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1294" h="727605">
                <a:moveTo>
                  <a:pt x="0" y="0"/>
                </a:moveTo>
                <a:lnTo>
                  <a:pt x="3481294" y="0"/>
                </a:lnTo>
                <a:lnTo>
                  <a:pt x="3481294" y="727605"/>
                </a:lnTo>
                <a:lnTo>
                  <a:pt x="0" y="7276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0531" tIns="22860" rIns="128016" bIns="22860" numCol="1" spcCol="1270" anchor="t" anchorCtr="0">
            <a:noAutofit/>
          </a:bodyPr>
          <a:lstStyle/>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lang="en-GB" sz="1600" i="1" dirty="0">
                <a:solidFill>
                  <a:prstClr val="black"/>
                </a:solidFill>
                <a:latin typeface="Arial" panose="020B0604020202020204" pitchFamily="34" charset="0"/>
                <a:cs typeface="Arial" panose="020B0604020202020204" pitchFamily="34" charset="0"/>
              </a:rPr>
              <a:t>c</a:t>
            </a:r>
            <a:r>
              <a:rPr kumimoji="0" lang="en-GB" sz="1600" b="0" i="1"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onstruction</a:t>
            </a:r>
            <a:r>
              <a:rPr lang="en-GB" sz="1600" i="1" dirty="0">
                <a:solidFill>
                  <a:prstClr val="black"/>
                </a:solidFill>
                <a:latin typeface="Arial" panose="020B0604020202020204" pitchFamily="34" charset="0"/>
                <a:cs typeface="Arial" panose="020B0604020202020204" pitchFamily="34" charset="0"/>
              </a:rPr>
              <a:t> and the built environment</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health and science</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nb-NO"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digital</a:t>
            </a:r>
          </a:p>
        </p:txBody>
      </p:sp>
      <p:sp>
        <p:nvSpPr>
          <p:cNvPr id="5" name="Freeform: Shape 4">
            <a:extLst>
              <a:ext uri="{FF2B5EF4-FFF2-40B4-BE49-F238E27FC236}">
                <a16:creationId xmlns:a16="http://schemas.microsoft.com/office/drawing/2014/main" id="{B9F3CA2B-4BC1-C404-42CC-70A645468D80}"/>
              </a:ext>
            </a:extLst>
          </p:cNvPr>
          <p:cNvSpPr/>
          <p:nvPr/>
        </p:nvSpPr>
        <p:spPr>
          <a:xfrm>
            <a:off x="1089711" y="3710836"/>
            <a:ext cx="2850102" cy="609765"/>
          </a:xfrm>
          <a:custGeom>
            <a:avLst/>
            <a:gdLst>
              <a:gd name="connsiteX0" fmla="*/ 0 w 3481294"/>
              <a:gd name="connsiteY0" fmla="*/ 75954 h 455715"/>
              <a:gd name="connsiteX1" fmla="*/ 75954 w 3481294"/>
              <a:gd name="connsiteY1" fmla="*/ 0 h 455715"/>
              <a:gd name="connsiteX2" fmla="*/ 3405340 w 3481294"/>
              <a:gd name="connsiteY2" fmla="*/ 0 h 455715"/>
              <a:gd name="connsiteX3" fmla="*/ 3481294 w 3481294"/>
              <a:gd name="connsiteY3" fmla="*/ 75954 h 455715"/>
              <a:gd name="connsiteX4" fmla="*/ 3481294 w 3481294"/>
              <a:gd name="connsiteY4" fmla="*/ 379761 h 455715"/>
              <a:gd name="connsiteX5" fmla="*/ 3405340 w 3481294"/>
              <a:gd name="connsiteY5" fmla="*/ 455715 h 455715"/>
              <a:gd name="connsiteX6" fmla="*/ 75954 w 3481294"/>
              <a:gd name="connsiteY6" fmla="*/ 455715 h 455715"/>
              <a:gd name="connsiteX7" fmla="*/ 0 w 3481294"/>
              <a:gd name="connsiteY7" fmla="*/ 379761 h 455715"/>
              <a:gd name="connsiteX8" fmla="*/ 0 w 3481294"/>
              <a:gd name="connsiteY8" fmla="*/ 75954 h 455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81294" h="455715">
                <a:moveTo>
                  <a:pt x="0" y="75954"/>
                </a:moveTo>
                <a:cubicBezTo>
                  <a:pt x="0" y="34006"/>
                  <a:pt x="34006" y="0"/>
                  <a:pt x="75954" y="0"/>
                </a:cubicBezTo>
                <a:lnTo>
                  <a:pt x="3405340" y="0"/>
                </a:lnTo>
                <a:cubicBezTo>
                  <a:pt x="3447288" y="0"/>
                  <a:pt x="3481294" y="34006"/>
                  <a:pt x="3481294" y="75954"/>
                </a:cubicBezTo>
                <a:lnTo>
                  <a:pt x="3481294" y="379761"/>
                </a:lnTo>
                <a:cubicBezTo>
                  <a:pt x="3481294" y="421709"/>
                  <a:pt x="3447288" y="455715"/>
                  <a:pt x="3405340" y="455715"/>
                </a:cubicBezTo>
                <a:lnTo>
                  <a:pt x="75954" y="455715"/>
                </a:lnTo>
                <a:cubicBezTo>
                  <a:pt x="34006" y="455715"/>
                  <a:pt x="0" y="421709"/>
                  <a:pt x="0" y="379761"/>
                </a:cubicBezTo>
                <a:lnTo>
                  <a:pt x="0" y="75954"/>
                </a:lnTo>
                <a:close/>
              </a:path>
            </a:pathLst>
          </a:custGeom>
          <a:solidFill>
            <a:srgbClr val="F79A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0826" tIns="90826" rIns="90826" bIns="90826" numCol="1" spcCol="1270" anchor="ctr"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a:pPr>
            <a:r>
              <a:rPr kumimoji="0" lang="en-GB" sz="1800" b="0" i="1"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Further HTQs from 2024 </a:t>
            </a:r>
            <a:r>
              <a:rPr kumimoji="0" lang="en-GB" sz="1800" b="1" i="1"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(enrolling now)</a:t>
            </a:r>
            <a:endParaRPr kumimoji="0" lang="nb-NO"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8" name="Freeform: Shape 7">
            <a:extLst>
              <a:ext uri="{FF2B5EF4-FFF2-40B4-BE49-F238E27FC236}">
                <a16:creationId xmlns:a16="http://schemas.microsoft.com/office/drawing/2014/main" id="{8C9E28BB-6350-AC16-84D3-5512B6EC6F03}"/>
              </a:ext>
            </a:extLst>
          </p:cNvPr>
          <p:cNvSpPr/>
          <p:nvPr/>
        </p:nvSpPr>
        <p:spPr>
          <a:xfrm>
            <a:off x="775605" y="4357982"/>
            <a:ext cx="3846712" cy="983250"/>
          </a:xfrm>
          <a:custGeom>
            <a:avLst/>
            <a:gdLst>
              <a:gd name="connsiteX0" fmla="*/ 0 w 3481294"/>
              <a:gd name="connsiteY0" fmla="*/ 0 h 983250"/>
              <a:gd name="connsiteX1" fmla="*/ 3481294 w 3481294"/>
              <a:gd name="connsiteY1" fmla="*/ 0 h 983250"/>
              <a:gd name="connsiteX2" fmla="*/ 3481294 w 3481294"/>
              <a:gd name="connsiteY2" fmla="*/ 983250 h 983250"/>
              <a:gd name="connsiteX3" fmla="*/ 0 w 3481294"/>
              <a:gd name="connsiteY3" fmla="*/ 983250 h 983250"/>
              <a:gd name="connsiteX4" fmla="*/ 0 w 3481294"/>
              <a:gd name="connsiteY4" fmla="*/ 0 h 983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1294" h="983250">
                <a:moveTo>
                  <a:pt x="0" y="0"/>
                </a:moveTo>
                <a:lnTo>
                  <a:pt x="3481294" y="0"/>
                </a:lnTo>
                <a:lnTo>
                  <a:pt x="3481294" y="983250"/>
                </a:lnTo>
                <a:lnTo>
                  <a:pt x="0" y="9832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0531" tIns="22860" rIns="128016" bIns="22860" numCol="1" spcCol="1270" anchor="t" anchorCtr="0">
            <a:noAutofit/>
          </a:bodyPr>
          <a:lstStyle/>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business and administration</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education and early years</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engineering and manufacturing</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legal, finance and accounting</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 name="Freeform: Shape 5">
            <a:extLst>
              <a:ext uri="{FF2B5EF4-FFF2-40B4-BE49-F238E27FC236}">
                <a16:creationId xmlns:a16="http://schemas.microsoft.com/office/drawing/2014/main" id="{3DAC4A7B-B755-39C4-E6AF-DD031E40CFDF}"/>
              </a:ext>
            </a:extLst>
          </p:cNvPr>
          <p:cNvSpPr/>
          <p:nvPr/>
        </p:nvSpPr>
        <p:spPr>
          <a:xfrm>
            <a:off x="4495560" y="2001371"/>
            <a:ext cx="2775962" cy="455715"/>
          </a:xfrm>
          <a:custGeom>
            <a:avLst/>
            <a:gdLst>
              <a:gd name="connsiteX0" fmla="*/ 0 w 3481294"/>
              <a:gd name="connsiteY0" fmla="*/ 75954 h 455715"/>
              <a:gd name="connsiteX1" fmla="*/ 75954 w 3481294"/>
              <a:gd name="connsiteY1" fmla="*/ 0 h 455715"/>
              <a:gd name="connsiteX2" fmla="*/ 3405340 w 3481294"/>
              <a:gd name="connsiteY2" fmla="*/ 0 h 455715"/>
              <a:gd name="connsiteX3" fmla="*/ 3481294 w 3481294"/>
              <a:gd name="connsiteY3" fmla="*/ 75954 h 455715"/>
              <a:gd name="connsiteX4" fmla="*/ 3481294 w 3481294"/>
              <a:gd name="connsiteY4" fmla="*/ 379761 h 455715"/>
              <a:gd name="connsiteX5" fmla="*/ 3405340 w 3481294"/>
              <a:gd name="connsiteY5" fmla="*/ 455715 h 455715"/>
              <a:gd name="connsiteX6" fmla="*/ 75954 w 3481294"/>
              <a:gd name="connsiteY6" fmla="*/ 455715 h 455715"/>
              <a:gd name="connsiteX7" fmla="*/ 0 w 3481294"/>
              <a:gd name="connsiteY7" fmla="*/ 379761 h 455715"/>
              <a:gd name="connsiteX8" fmla="*/ 0 w 3481294"/>
              <a:gd name="connsiteY8" fmla="*/ 75954 h 455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81294" h="455715">
                <a:moveTo>
                  <a:pt x="0" y="75954"/>
                </a:moveTo>
                <a:cubicBezTo>
                  <a:pt x="0" y="34006"/>
                  <a:pt x="34006" y="0"/>
                  <a:pt x="75954" y="0"/>
                </a:cubicBezTo>
                <a:lnTo>
                  <a:pt x="3405340" y="0"/>
                </a:lnTo>
                <a:cubicBezTo>
                  <a:pt x="3447288" y="0"/>
                  <a:pt x="3481294" y="34006"/>
                  <a:pt x="3481294" y="75954"/>
                </a:cubicBezTo>
                <a:lnTo>
                  <a:pt x="3481294" y="379761"/>
                </a:lnTo>
                <a:cubicBezTo>
                  <a:pt x="3481294" y="421709"/>
                  <a:pt x="3447288" y="455715"/>
                  <a:pt x="3405340" y="455715"/>
                </a:cubicBezTo>
                <a:lnTo>
                  <a:pt x="75954" y="455715"/>
                </a:lnTo>
                <a:cubicBezTo>
                  <a:pt x="34006" y="455715"/>
                  <a:pt x="0" y="421709"/>
                  <a:pt x="0" y="379761"/>
                </a:cubicBezTo>
                <a:lnTo>
                  <a:pt x="0" y="75954"/>
                </a:lnTo>
                <a:close/>
              </a:path>
            </a:pathLst>
          </a:custGeom>
          <a:solidFill>
            <a:srgbClr val="F79A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0826" tIns="90826" rIns="90826" bIns="90826" numCol="1" spcCol="1270" anchor="ctr"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a:pPr>
            <a:r>
              <a:rPr kumimoji="0" lang="en-GB" sz="1800" b="0" i="1"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Further HTQs from 2025</a:t>
            </a:r>
            <a:endParaRPr kumimoji="0" lang="nb-NO"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 name="Freeform: Shape 8">
            <a:extLst>
              <a:ext uri="{FF2B5EF4-FFF2-40B4-BE49-F238E27FC236}">
                <a16:creationId xmlns:a16="http://schemas.microsoft.com/office/drawing/2014/main" id="{4316E0B4-8C2F-D14E-1663-14B42AC819BE}"/>
              </a:ext>
            </a:extLst>
          </p:cNvPr>
          <p:cNvSpPr/>
          <p:nvPr/>
        </p:nvSpPr>
        <p:spPr>
          <a:xfrm>
            <a:off x="4149576" y="2510595"/>
            <a:ext cx="3433152" cy="1651859"/>
          </a:xfrm>
          <a:custGeom>
            <a:avLst/>
            <a:gdLst>
              <a:gd name="connsiteX0" fmla="*/ 0 w 3481294"/>
              <a:gd name="connsiteY0" fmla="*/ 0 h 1651859"/>
              <a:gd name="connsiteX1" fmla="*/ 3481294 w 3481294"/>
              <a:gd name="connsiteY1" fmla="*/ 0 h 1651859"/>
              <a:gd name="connsiteX2" fmla="*/ 3481294 w 3481294"/>
              <a:gd name="connsiteY2" fmla="*/ 1651859 h 1651859"/>
              <a:gd name="connsiteX3" fmla="*/ 0 w 3481294"/>
              <a:gd name="connsiteY3" fmla="*/ 1651859 h 1651859"/>
              <a:gd name="connsiteX4" fmla="*/ 0 w 3481294"/>
              <a:gd name="connsiteY4" fmla="*/ 0 h 1651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1294" h="1651859">
                <a:moveTo>
                  <a:pt x="0" y="0"/>
                </a:moveTo>
                <a:lnTo>
                  <a:pt x="3481294" y="0"/>
                </a:lnTo>
                <a:lnTo>
                  <a:pt x="3481294" y="1651859"/>
                </a:lnTo>
                <a:lnTo>
                  <a:pt x="0" y="165185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0531" tIns="22860" rIns="128016" bIns="22860" numCol="1" spcCol="1270" anchor="t" anchorCtr="0">
            <a:noAutofit/>
          </a:bodyPr>
          <a:lstStyle/>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agriculture, environmental and animal care</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catering and hospitality</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creative and design</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care services</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protective service</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1" indent="-114300" algn="l" defTabSz="622300" rtl="0" eaLnBrk="1" fontAlgn="auto" latinLnBrk="0" hangingPunct="1">
              <a:lnSpc>
                <a:spcPct val="90000"/>
              </a:lnSpc>
              <a:spcBef>
                <a:spcPct val="0"/>
              </a:spcBef>
              <a:spcAft>
                <a:spcPct val="20000"/>
              </a:spcAft>
              <a:buClrTx/>
              <a:buSzTx/>
              <a:buFont typeface="Symbol" panose="05050102010706020507" pitchFamily="18" charset="2"/>
              <a:buChar char=""/>
              <a:tabLst/>
              <a:defRPr/>
            </a:pPr>
            <a:r>
              <a:rPr kumimoji="0" lang="en-GB"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sales, marketing and procurement</a:t>
            </a:r>
            <a:endParaRPr kumimoji="0" lang="nb-NO"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0" name="Graphic 9">
            <a:extLst>
              <a:ext uri="{FF2B5EF4-FFF2-40B4-BE49-F238E27FC236}">
                <a16:creationId xmlns:a16="http://schemas.microsoft.com/office/drawing/2014/main" id="{FE5E3B76-C3A7-9A7E-3ADC-261C9045645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1449" y="3714567"/>
            <a:ext cx="332762" cy="301151"/>
          </a:xfrm>
          <a:prstGeom prst="rect">
            <a:avLst/>
          </a:prstGeom>
        </p:spPr>
      </p:pic>
      <p:pic>
        <p:nvPicPr>
          <p:cNvPr id="11" name="Graphic 10">
            <a:extLst>
              <a:ext uri="{FF2B5EF4-FFF2-40B4-BE49-F238E27FC236}">
                <a16:creationId xmlns:a16="http://schemas.microsoft.com/office/drawing/2014/main" id="{5C36F9BA-504D-A54A-A80A-905ACE99B9F1}"/>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5605" y="2092127"/>
            <a:ext cx="332762" cy="301151"/>
          </a:xfrm>
          <a:prstGeom prst="rect">
            <a:avLst/>
          </a:prstGeom>
        </p:spPr>
      </p:pic>
      <p:pic>
        <p:nvPicPr>
          <p:cNvPr id="12" name="Graphic 11">
            <a:extLst>
              <a:ext uri="{FF2B5EF4-FFF2-40B4-BE49-F238E27FC236}">
                <a16:creationId xmlns:a16="http://schemas.microsoft.com/office/drawing/2014/main" id="{08C09E72-2AA0-A230-8ACF-66049D5B752A}"/>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00058" y="2065074"/>
            <a:ext cx="369459" cy="334362"/>
          </a:xfrm>
          <a:prstGeom prst="rect">
            <a:avLst/>
          </a:prstGeom>
        </p:spPr>
      </p:pic>
      <p:sp>
        <p:nvSpPr>
          <p:cNvPr id="13" name="TextBox 12">
            <a:extLst>
              <a:ext uri="{FF2B5EF4-FFF2-40B4-BE49-F238E27FC236}">
                <a16:creationId xmlns:a16="http://schemas.microsoft.com/office/drawing/2014/main" id="{1E52143F-7791-7B36-5B3B-85EFDDB8011B}"/>
              </a:ext>
            </a:extLst>
          </p:cNvPr>
          <p:cNvSpPr txBox="1"/>
          <p:nvPr/>
        </p:nvSpPr>
        <p:spPr>
          <a:xfrm>
            <a:off x="4100058" y="4793184"/>
            <a:ext cx="3257795" cy="923330"/>
          </a:xfrm>
          <a:prstGeom prst="chevron">
            <a:avLst/>
          </a:prstGeom>
          <a:solidFill>
            <a:srgbClr val="F9DB0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Which of these pathways might appeal to your child?</a:t>
            </a:r>
          </a:p>
        </p:txBody>
      </p:sp>
      <p:sp>
        <p:nvSpPr>
          <p:cNvPr id="14" name="Rectangle: Rounded Corners 13">
            <a:extLst>
              <a:ext uri="{FF2B5EF4-FFF2-40B4-BE49-F238E27FC236}">
                <a16:creationId xmlns:a16="http://schemas.microsoft.com/office/drawing/2014/main" id="{B20C81A8-834B-7588-90A1-596991B0C75F}"/>
              </a:ext>
              <a:ext uri="{C183D7F6-B498-43B3-948B-1728B52AA6E4}">
                <adec:decorative xmlns:adec="http://schemas.microsoft.com/office/drawing/2017/decorative" val="1"/>
              </a:ext>
            </a:extLst>
          </p:cNvPr>
          <p:cNvSpPr/>
          <p:nvPr/>
        </p:nvSpPr>
        <p:spPr>
          <a:xfrm>
            <a:off x="564015" y="1828799"/>
            <a:ext cx="6968901" cy="4239370"/>
          </a:xfrm>
          <a:prstGeom prst="roundRect">
            <a:avLst/>
          </a:prstGeom>
          <a:noFill/>
          <a:ln w="57150">
            <a:solidFill>
              <a:srgbClr val="EA5E0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Rounded Corners 14">
            <a:extLst>
              <a:ext uri="{FF2B5EF4-FFF2-40B4-BE49-F238E27FC236}">
                <a16:creationId xmlns:a16="http://schemas.microsoft.com/office/drawing/2014/main" id="{D87B385B-6124-E3C4-86F7-5933A177F1C6}"/>
              </a:ext>
              <a:ext uri="{C183D7F6-B498-43B3-948B-1728B52AA6E4}">
                <adec:decorative xmlns:adec="http://schemas.microsoft.com/office/drawing/2017/decorative" val="1"/>
              </a:ext>
            </a:extLst>
          </p:cNvPr>
          <p:cNvSpPr/>
          <p:nvPr/>
        </p:nvSpPr>
        <p:spPr>
          <a:xfrm>
            <a:off x="7785843" y="1828799"/>
            <a:ext cx="4025157" cy="4239369"/>
          </a:xfrm>
          <a:prstGeom prst="roundRect">
            <a:avLst/>
          </a:prstGeom>
          <a:noFill/>
          <a:ln w="57150">
            <a:solidFill>
              <a:srgbClr val="F79A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ontent Placeholder 2">
            <a:extLst>
              <a:ext uri="{FF2B5EF4-FFF2-40B4-BE49-F238E27FC236}">
                <a16:creationId xmlns:a16="http://schemas.microsoft.com/office/drawing/2014/main" id="{99E6C92B-0356-98CE-141F-4FB7B5A09FEE}"/>
              </a:ext>
            </a:extLst>
          </p:cNvPr>
          <p:cNvSpPr>
            <a:spLocks noGrp="1"/>
          </p:cNvSpPr>
          <p:nvPr>
            <p:ph idx="1"/>
          </p:nvPr>
        </p:nvSpPr>
        <p:spPr>
          <a:xfrm>
            <a:off x="7952442" y="2054188"/>
            <a:ext cx="3720756" cy="4351338"/>
          </a:xfrm>
        </p:spPr>
        <p:txBody>
          <a:bodyPr>
            <a:noAutofit/>
          </a:bodyPr>
          <a:lstStyle/>
          <a:p>
            <a:pPr marL="0" indent="0">
              <a:lnSpc>
                <a:spcPct val="100000"/>
              </a:lnSpc>
              <a:buNone/>
            </a:pPr>
            <a:r>
              <a:rPr lang="en-US" sz="1600" b="1" dirty="0">
                <a:solidFill>
                  <a:srgbClr val="0B0C0C"/>
                </a:solidFill>
              </a:rPr>
              <a:t>HTQs can lead to the following jobs</a:t>
            </a:r>
            <a:r>
              <a:rPr lang="en-US" sz="1600" dirty="0">
                <a:solidFill>
                  <a:srgbClr val="0B0C0C"/>
                </a:solidFill>
              </a:rPr>
              <a:t>:</a:t>
            </a:r>
          </a:p>
          <a:p>
            <a:pPr>
              <a:lnSpc>
                <a:spcPct val="100000"/>
              </a:lnSpc>
            </a:pPr>
            <a:r>
              <a:rPr lang="nb-NO" sz="1600" dirty="0"/>
              <a:t>Network Engineer</a:t>
            </a:r>
          </a:p>
          <a:p>
            <a:pPr>
              <a:lnSpc>
                <a:spcPct val="100000"/>
              </a:lnSpc>
            </a:pPr>
            <a:r>
              <a:rPr lang="nb-NO" sz="1600" dirty="0"/>
              <a:t>Software Developer</a:t>
            </a:r>
          </a:p>
          <a:p>
            <a:pPr>
              <a:lnSpc>
                <a:spcPct val="100000"/>
              </a:lnSpc>
            </a:pPr>
            <a:r>
              <a:rPr lang="nb-NO" sz="1600" dirty="0"/>
              <a:t>Data Analyst</a:t>
            </a:r>
          </a:p>
          <a:p>
            <a:pPr>
              <a:lnSpc>
                <a:spcPct val="100000"/>
              </a:lnSpc>
            </a:pPr>
            <a:r>
              <a:rPr lang="nb-NO" sz="1600" dirty="0"/>
              <a:t>Construction Site Supervisor</a:t>
            </a:r>
          </a:p>
          <a:p>
            <a:pPr>
              <a:lnSpc>
                <a:spcPct val="100000"/>
              </a:lnSpc>
            </a:pPr>
            <a:r>
              <a:rPr lang="nb-NO" sz="1600" dirty="0"/>
              <a:t>Quantity Surveying Technician </a:t>
            </a:r>
          </a:p>
          <a:p>
            <a:pPr>
              <a:lnSpc>
                <a:spcPct val="100000"/>
              </a:lnSpc>
            </a:pPr>
            <a:r>
              <a:rPr lang="nb-NO" sz="1600" dirty="0"/>
              <a:t>Nursing Associate</a:t>
            </a:r>
          </a:p>
          <a:p>
            <a:pPr>
              <a:lnSpc>
                <a:spcPct val="100000"/>
              </a:lnSpc>
            </a:pPr>
            <a:r>
              <a:rPr lang="nb-NO" sz="1600" dirty="0"/>
              <a:t>Assistant Practitioner (Health)</a:t>
            </a:r>
          </a:p>
          <a:p>
            <a:pPr>
              <a:lnSpc>
                <a:spcPct val="100000"/>
              </a:lnSpc>
            </a:pPr>
            <a:r>
              <a:rPr lang="nb-NO" sz="1600" dirty="0"/>
              <a:t>Sports Coach</a:t>
            </a:r>
          </a:p>
          <a:p>
            <a:pPr>
              <a:lnSpc>
                <a:spcPct val="100000"/>
              </a:lnSpc>
            </a:pPr>
            <a:r>
              <a:rPr lang="nb-NO" sz="1600" b="1" dirty="0"/>
              <a:t>and many more!</a:t>
            </a:r>
          </a:p>
        </p:txBody>
      </p:sp>
      <p:pic>
        <p:nvPicPr>
          <p:cNvPr id="18" name="Graphic 17">
            <a:extLst>
              <a:ext uri="{FF2B5EF4-FFF2-40B4-BE49-F238E27FC236}">
                <a16:creationId xmlns:a16="http://schemas.microsoft.com/office/drawing/2014/main" id="{DCC3BFEA-C181-D4AB-0DA6-35CBAC089764}"/>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187060" y="2393623"/>
            <a:ext cx="531221" cy="531221"/>
          </a:xfrm>
          <a:prstGeom prst="rect">
            <a:avLst/>
          </a:prstGeom>
        </p:spPr>
      </p:pic>
      <p:pic>
        <p:nvPicPr>
          <p:cNvPr id="20" name="Graphic 19">
            <a:extLst>
              <a:ext uri="{FF2B5EF4-FFF2-40B4-BE49-F238E27FC236}">
                <a16:creationId xmlns:a16="http://schemas.microsoft.com/office/drawing/2014/main" id="{A375BB29-999E-3984-1FFE-C39E3063428D}"/>
              </a:ext>
              <a:ext uri="{C183D7F6-B498-43B3-948B-1728B52AA6E4}">
                <adec:decorative xmlns:adec="http://schemas.microsoft.com/office/drawing/2017/decorative" val="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187060" y="2979447"/>
            <a:ext cx="531221" cy="531221"/>
          </a:xfrm>
          <a:prstGeom prst="rect">
            <a:avLst/>
          </a:prstGeom>
        </p:spPr>
      </p:pic>
      <p:pic>
        <p:nvPicPr>
          <p:cNvPr id="22" name="Graphic 21">
            <a:extLst>
              <a:ext uri="{FF2B5EF4-FFF2-40B4-BE49-F238E27FC236}">
                <a16:creationId xmlns:a16="http://schemas.microsoft.com/office/drawing/2014/main" id="{8B6C681F-2E5E-9178-9A36-9866F2FABEBB}"/>
              </a:ext>
              <a:ext uri="{C183D7F6-B498-43B3-948B-1728B52AA6E4}">
                <adec:decorative xmlns:adec="http://schemas.microsoft.com/office/drawing/2017/decorative" val="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185521" y="3591344"/>
            <a:ext cx="531221" cy="531221"/>
          </a:xfrm>
          <a:prstGeom prst="rect">
            <a:avLst/>
          </a:prstGeom>
        </p:spPr>
      </p:pic>
      <p:pic>
        <p:nvPicPr>
          <p:cNvPr id="24" name="Graphic 23">
            <a:extLst>
              <a:ext uri="{FF2B5EF4-FFF2-40B4-BE49-F238E27FC236}">
                <a16:creationId xmlns:a16="http://schemas.microsoft.com/office/drawing/2014/main" id="{57094ABC-A27E-808D-D8AD-E3BBEA7AA145}"/>
              </a:ext>
              <a:ext uri="{C183D7F6-B498-43B3-948B-1728B52AA6E4}">
                <adec:decorative xmlns:adec="http://schemas.microsoft.com/office/drawing/2017/decorative" val="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1185520" y="4217858"/>
            <a:ext cx="531222" cy="531222"/>
          </a:xfrm>
          <a:prstGeom prst="rect">
            <a:avLst/>
          </a:prstGeom>
        </p:spPr>
      </p:pic>
      <p:pic>
        <p:nvPicPr>
          <p:cNvPr id="26" name="Graphic 25">
            <a:extLst>
              <a:ext uri="{FF2B5EF4-FFF2-40B4-BE49-F238E27FC236}">
                <a16:creationId xmlns:a16="http://schemas.microsoft.com/office/drawing/2014/main" id="{5E667270-D99B-C870-441A-C10E63648BE0}"/>
              </a:ext>
              <a:ext uri="{C183D7F6-B498-43B3-948B-1728B52AA6E4}">
                <adec:decorative xmlns:adec="http://schemas.microsoft.com/office/drawing/2017/decorative" val="1"/>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1210877" y="4844373"/>
            <a:ext cx="531222" cy="531222"/>
          </a:xfrm>
          <a:prstGeom prst="rect">
            <a:avLst/>
          </a:prstGeom>
        </p:spPr>
      </p:pic>
    </p:spTree>
    <p:extLst>
      <p:ext uri="{BB962C8B-B14F-4D97-AF65-F5344CB8AC3E}">
        <p14:creationId xmlns:p14="http://schemas.microsoft.com/office/powerpoint/2010/main" val="166180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xEl>
                                              <p:pRg st="9" end="9"/>
                                            </p:txEl>
                                          </p:spTgt>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6" grpId="0" animBg="1"/>
      <p:bldP spid="9" grpId="0"/>
      <p:bldP spid="13" grpId="0" animBg="1"/>
      <p:bldP spid="15" grpId="0" animBg="1"/>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D5BB5-D0DF-057D-4EB5-2B42A97EC38D}"/>
              </a:ext>
            </a:extLst>
          </p:cNvPr>
          <p:cNvSpPr>
            <a:spLocks noGrp="1"/>
          </p:cNvSpPr>
          <p:nvPr>
            <p:ph type="title"/>
          </p:nvPr>
        </p:nvSpPr>
        <p:spPr/>
        <p:txBody>
          <a:bodyPr/>
          <a:lstStyle/>
          <a:p>
            <a:r>
              <a:rPr lang="en-US" dirty="0"/>
              <a:t>Comparing post-18 pathways</a:t>
            </a:r>
            <a:endParaRPr lang="en-GB" dirty="0"/>
          </a:p>
        </p:txBody>
      </p:sp>
      <p:graphicFrame>
        <p:nvGraphicFramePr>
          <p:cNvPr id="5" name="Table 4" descr="Undergraduate degrees offer a traditional academic route, spanning at least three years and providing a classroom-based learning environment, sometimes enhanced by practical placements. Despite the relatively high tuition fees, student finance support is available, and graduates can anticipate a good average salary post-graduation. Apprenticeships, on the other hand, offer a blend of work-based learning and part-time study, catering to those who prefer hands-on experience alongside academic qualifications. With no tuition fees and a guaranteed minimum wage during the apprenticeship, this option can be financially attractive, but salary outcomes after completing the apprenticeship may vary. Meanwhile, employment straight out of school offers immediate entry into the workforce, with on-the-job training and a lower average salary compared to degree holders. Finally, Higher Technical Qualifications (HTQs) provide a focused, shorter-term alternative, typically lasting 1 to 2 years and offering a mix of classroom-based learning and practical experiences. While HTQs incur tuition fees, they are eligible for student finance, and graduates can expect competitive salaries post-completion.">
            <a:extLst>
              <a:ext uri="{FF2B5EF4-FFF2-40B4-BE49-F238E27FC236}">
                <a16:creationId xmlns:a16="http://schemas.microsoft.com/office/drawing/2014/main" id="{8A63B3F1-A0CB-AF5A-5CC6-9FE6D66A2635}"/>
              </a:ext>
            </a:extLst>
          </p:cNvPr>
          <p:cNvGraphicFramePr>
            <a:graphicFrameLocks noGrp="1"/>
          </p:cNvGraphicFramePr>
          <p:nvPr>
            <p:extLst>
              <p:ext uri="{D42A27DB-BD31-4B8C-83A1-F6EECF244321}">
                <p14:modId xmlns:p14="http://schemas.microsoft.com/office/powerpoint/2010/main" val="12970440"/>
              </p:ext>
            </p:extLst>
          </p:nvPr>
        </p:nvGraphicFramePr>
        <p:xfrm>
          <a:off x="444501" y="1690688"/>
          <a:ext cx="11028816" cy="4389120"/>
        </p:xfrm>
        <a:graphic>
          <a:graphicData uri="http://schemas.openxmlformats.org/drawingml/2006/table">
            <a:tbl>
              <a:tblPr firstRow="1" firstCol="1" bandRow="1">
                <a:tableStyleId>{00A15C55-8517-42AA-B614-E9B94910E393}</a:tableStyleId>
              </a:tblPr>
              <a:tblGrid>
                <a:gridCol w="1409699">
                  <a:extLst>
                    <a:ext uri="{9D8B030D-6E8A-4147-A177-3AD203B41FA5}">
                      <a16:colId xmlns:a16="http://schemas.microsoft.com/office/drawing/2014/main" val="3307836354"/>
                    </a:ext>
                  </a:extLst>
                </a:gridCol>
                <a:gridCol w="2353545">
                  <a:extLst>
                    <a:ext uri="{9D8B030D-6E8A-4147-A177-3AD203B41FA5}">
                      <a16:colId xmlns:a16="http://schemas.microsoft.com/office/drawing/2014/main" val="106592740"/>
                    </a:ext>
                  </a:extLst>
                </a:gridCol>
                <a:gridCol w="2705361">
                  <a:extLst>
                    <a:ext uri="{9D8B030D-6E8A-4147-A177-3AD203B41FA5}">
                      <a16:colId xmlns:a16="http://schemas.microsoft.com/office/drawing/2014/main" val="2422496482"/>
                    </a:ext>
                  </a:extLst>
                </a:gridCol>
                <a:gridCol w="1765582">
                  <a:extLst>
                    <a:ext uri="{9D8B030D-6E8A-4147-A177-3AD203B41FA5}">
                      <a16:colId xmlns:a16="http://schemas.microsoft.com/office/drawing/2014/main" val="2419532664"/>
                    </a:ext>
                  </a:extLst>
                </a:gridCol>
                <a:gridCol w="2794629">
                  <a:extLst>
                    <a:ext uri="{9D8B030D-6E8A-4147-A177-3AD203B41FA5}">
                      <a16:colId xmlns:a16="http://schemas.microsoft.com/office/drawing/2014/main" val="2897236552"/>
                    </a:ext>
                  </a:extLst>
                </a:gridCol>
              </a:tblGrid>
              <a:tr h="500547">
                <a:tc>
                  <a:txBody>
                    <a:bodyPr/>
                    <a:lstStyle/>
                    <a:p>
                      <a:pPr algn="ctr"/>
                      <a:endParaRPr lang="en-GB"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400" dirty="0">
                          <a:solidFill>
                            <a:schemeClr val="tx1"/>
                          </a:solidFill>
                          <a:latin typeface="Arial" panose="020B0604020202020204" pitchFamily="34" charset="0"/>
                          <a:cs typeface="Arial" panose="020B0604020202020204" pitchFamily="34" charset="0"/>
                        </a:rPr>
                        <a:t>Undergraduate degrees</a:t>
                      </a:r>
                      <a:endParaRPr lang="en-GB"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400" dirty="0">
                          <a:solidFill>
                            <a:schemeClr val="tx1"/>
                          </a:solidFill>
                          <a:latin typeface="Arial" panose="020B0604020202020204" pitchFamily="34" charset="0"/>
                          <a:cs typeface="Arial" panose="020B0604020202020204" pitchFamily="34" charset="0"/>
                        </a:rPr>
                        <a:t>Apprenticeships</a:t>
                      </a:r>
                      <a:endParaRPr lang="en-GB"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400" dirty="0">
                          <a:solidFill>
                            <a:schemeClr val="tx1"/>
                          </a:solidFill>
                          <a:latin typeface="Arial" panose="020B0604020202020204" pitchFamily="34" charset="0"/>
                          <a:cs typeface="Arial" panose="020B0604020202020204" pitchFamily="34" charset="0"/>
                        </a:rPr>
                        <a:t>Employment</a:t>
                      </a:r>
                      <a:endParaRPr lang="en-GB"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400" dirty="0">
                          <a:solidFill>
                            <a:schemeClr val="tx1"/>
                          </a:solidFill>
                          <a:latin typeface="Arial" panose="020B0604020202020204" pitchFamily="34" charset="0"/>
                          <a:cs typeface="Arial" panose="020B0604020202020204" pitchFamily="34" charset="0"/>
                        </a:rPr>
                        <a:t>Higher Technical Qualifications (HTQs)</a:t>
                      </a:r>
                      <a:endParaRPr lang="en-GB"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80790822"/>
                  </a:ext>
                </a:extLst>
              </a:tr>
              <a:tr h="813752">
                <a:tc>
                  <a:txBody>
                    <a:bodyPr/>
                    <a:lstStyle/>
                    <a:p>
                      <a:pPr algn="ctr"/>
                      <a:r>
                        <a:rPr lang="en-US" sz="1400" dirty="0">
                          <a:solidFill>
                            <a:schemeClr val="tx1"/>
                          </a:solidFill>
                          <a:latin typeface="Arial" panose="020B0604020202020204" pitchFamily="34" charset="0"/>
                          <a:cs typeface="Arial" panose="020B0604020202020204" pitchFamily="34" charset="0"/>
                        </a:rPr>
                        <a:t>Institution</a:t>
                      </a:r>
                      <a:endParaRPr lang="en-GB"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400" dirty="0">
                          <a:latin typeface="Arial"/>
                          <a:cs typeface="Arial"/>
                        </a:rPr>
                        <a:t>Study at university, college or conservatoire </a:t>
                      </a:r>
                      <a:endParaRPr lang="en-GB" sz="1400" dirty="0">
                        <a:latin typeface="Arial"/>
                        <a:cs typeface="Arial"/>
                      </a:endParaRPr>
                    </a:p>
                  </a:txBody>
                  <a:tcPr/>
                </a:tc>
                <a:tc>
                  <a:txBody>
                    <a:bodyPr/>
                    <a:lstStyle/>
                    <a:p>
                      <a:pPr algn="ctr"/>
                      <a:r>
                        <a:rPr lang="en-US" sz="1400" dirty="0">
                          <a:latin typeface="Arial"/>
                          <a:cs typeface="Arial"/>
                        </a:rPr>
                        <a:t>Work for an employer, with part-time study</a:t>
                      </a:r>
                      <a:endParaRPr lang="en-GB" sz="1400" dirty="0">
                        <a:latin typeface="Arial"/>
                        <a:cs typeface="Arial"/>
                      </a:endParaRPr>
                    </a:p>
                  </a:txBody>
                  <a:tcPr/>
                </a:tc>
                <a:tc>
                  <a:txBody>
                    <a:bodyPr/>
                    <a:lstStyle/>
                    <a:p>
                      <a:pPr lvl="0" algn="ctr">
                        <a:buNone/>
                      </a:pPr>
                      <a:r>
                        <a:rPr lang="en-US" sz="1400" dirty="0">
                          <a:latin typeface="Arial"/>
                          <a:cs typeface="Arial"/>
                        </a:rPr>
                        <a:t>Work for an employer</a:t>
                      </a:r>
                      <a:endParaRPr lang="en-GB" sz="1400" dirty="0">
                        <a:latin typeface="Arial"/>
                        <a:cs typeface="Arial"/>
                      </a:endParaRPr>
                    </a:p>
                  </a:txBody>
                  <a:tcPr/>
                </a:tc>
                <a:tc>
                  <a:txBody>
                    <a:bodyPr/>
                    <a:lstStyle/>
                    <a:p>
                      <a:pPr lvl="0" algn="ctr">
                        <a:buNone/>
                      </a:pPr>
                      <a:r>
                        <a:rPr lang="en-US" sz="1400" dirty="0">
                          <a:latin typeface="Arial"/>
                          <a:cs typeface="Arial"/>
                        </a:rPr>
                        <a:t>Study at FE colleges, universities, </a:t>
                      </a:r>
                      <a:r>
                        <a:rPr lang="en-GB" sz="1400" dirty="0">
                          <a:latin typeface="Arial" panose="020B0604020202020204" pitchFamily="34" charset="0"/>
                          <a:cs typeface="Arial" panose="020B0604020202020204" pitchFamily="34" charset="0"/>
                          <a:hlinkClick r:id="rId2"/>
                        </a:rPr>
                        <a:t>Institutes of Technology</a:t>
                      </a:r>
                      <a:r>
                        <a:rPr lang="en-US" sz="1400" dirty="0">
                          <a:latin typeface="Arial"/>
                          <a:cs typeface="Arial"/>
                        </a:rPr>
                        <a:t> or independent training providers </a:t>
                      </a:r>
                      <a:endParaRPr lang="en-GB" sz="1400" dirty="0">
                        <a:latin typeface="Arial"/>
                        <a:cs typeface="Arial"/>
                      </a:endParaRPr>
                    </a:p>
                  </a:txBody>
                  <a:tcPr/>
                </a:tc>
                <a:extLst>
                  <a:ext uri="{0D108BD9-81ED-4DB2-BD59-A6C34878D82A}">
                    <a16:rowId xmlns:a16="http://schemas.microsoft.com/office/drawing/2014/main" val="55877453"/>
                  </a:ext>
                </a:extLst>
              </a:tr>
              <a:tr h="500547">
                <a:tc>
                  <a:txBody>
                    <a:bodyPr/>
                    <a:lstStyle/>
                    <a:p>
                      <a:pPr algn="ctr"/>
                      <a:r>
                        <a:rPr lang="en-US" sz="1400" dirty="0">
                          <a:solidFill>
                            <a:schemeClr val="tx1"/>
                          </a:solidFill>
                          <a:latin typeface="Arial" panose="020B0604020202020204" pitchFamily="34" charset="0"/>
                          <a:cs typeface="Arial" panose="020B0604020202020204" pitchFamily="34" charset="0"/>
                        </a:rPr>
                        <a:t>Length of study</a:t>
                      </a:r>
                      <a:endParaRPr lang="en-GB"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400" dirty="0">
                          <a:latin typeface="Arial"/>
                          <a:cs typeface="Arial"/>
                        </a:rPr>
                        <a:t>At least 3 years </a:t>
                      </a:r>
                      <a:endParaRPr lang="en-GB" sz="1400" dirty="0">
                        <a:latin typeface="Arial"/>
                        <a:cs typeface="Arial"/>
                      </a:endParaRPr>
                    </a:p>
                  </a:txBody>
                  <a:tcPr/>
                </a:tc>
                <a:tc>
                  <a:txBody>
                    <a:bodyPr/>
                    <a:lstStyle/>
                    <a:p>
                      <a:pPr algn="ctr"/>
                      <a:r>
                        <a:rPr lang="en-US" sz="1400" dirty="0">
                          <a:latin typeface="Arial"/>
                          <a:cs typeface="Arial"/>
                        </a:rPr>
                        <a:t>Ranges from 1-5 years</a:t>
                      </a:r>
                      <a:endParaRPr lang="en-GB" sz="1400" dirty="0">
                        <a:latin typeface="Arial"/>
                        <a:cs typeface="Arial"/>
                      </a:endParaRPr>
                    </a:p>
                  </a:txBody>
                  <a:tcPr/>
                </a:tc>
                <a:tc>
                  <a:txBody>
                    <a:bodyPr/>
                    <a:lstStyle/>
                    <a:p>
                      <a:pPr lvl="0" algn="ctr">
                        <a:buNone/>
                      </a:pPr>
                      <a:r>
                        <a:rPr lang="en-US" sz="1400" dirty="0">
                          <a:latin typeface="Arial"/>
                          <a:cs typeface="Arial"/>
                        </a:rPr>
                        <a:t>N/A</a:t>
                      </a:r>
                      <a:endParaRPr lang="en-GB" sz="1400" dirty="0">
                        <a:latin typeface="Arial"/>
                        <a:cs typeface="Arial"/>
                      </a:endParaRPr>
                    </a:p>
                  </a:txBody>
                  <a:tcPr/>
                </a:tc>
                <a:tc>
                  <a:txBody>
                    <a:bodyPr/>
                    <a:lstStyle/>
                    <a:p>
                      <a:pPr algn="ctr"/>
                      <a:r>
                        <a:rPr lang="en-US" sz="1400" dirty="0">
                          <a:latin typeface="Arial"/>
                          <a:cs typeface="Arial"/>
                        </a:rPr>
                        <a:t>1-2 years </a:t>
                      </a:r>
                      <a:endParaRPr lang="en-GB" sz="1400" dirty="0">
                        <a:latin typeface="Arial"/>
                        <a:cs typeface="Arial"/>
                      </a:endParaRPr>
                    </a:p>
                    <a:p>
                      <a:pPr lvl="0" algn="ctr">
                        <a:buNone/>
                      </a:pPr>
                      <a:r>
                        <a:rPr lang="en-US" sz="1400" dirty="0">
                          <a:latin typeface="Arial"/>
                          <a:cs typeface="Arial"/>
                        </a:rPr>
                        <a:t>(if full-time)</a:t>
                      </a:r>
                      <a:endParaRPr lang="en-GB" sz="1400" dirty="0">
                        <a:latin typeface="Arial"/>
                        <a:cs typeface="Arial"/>
                      </a:endParaRPr>
                    </a:p>
                  </a:txBody>
                  <a:tcPr/>
                </a:tc>
                <a:extLst>
                  <a:ext uri="{0D108BD9-81ED-4DB2-BD59-A6C34878D82A}">
                    <a16:rowId xmlns:a16="http://schemas.microsoft.com/office/drawing/2014/main" val="1845080748"/>
                  </a:ext>
                </a:extLst>
              </a:tr>
              <a:tr h="706655">
                <a:tc>
                  <a:txBody>
                    <a:bodyPr/>
                    <a:lstStyle/>
                    <a:p>
                      <a:pPr algn="ctr"/>
                      <a:r>
                        <a:rPr lang="en-US" sz="1400" dirty="0">
                          <a:solidFill>
                            <a:schemeClr val="tx1"/>
                          </a:solidFill>
                          <a:latin typeface="Arial" panose="020B0604020202020204" pitchFamily="34" charset="0"/>
                          <a:cs typeface="Arial" panose="020B0604020202020204" pitchFamily="34" charset="0"/>
                        </a:rPr>
                        <a:t>Study/training focused</a:t>
                      </a:r>
                      <a:endParaRPr lang="en-GB"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400" dirty="0">
                          <a:latin typeface="Arial"/>
                          <a:cs typeface="Arial"/>
                        </a:rPr>
                        <a:t>Classroom-based, some with option to do placement year </a:t>
                      </a:r>
                      <a:endParaRPr lang="en-GB" sz="1400" dirty="0">
                        <a:latin typeface="Arial" panose="020B0604020202020204" pitchFamily="34" charset="0"/>
                        <a:cs typeface="Arial" panose="020B0604020202020204" pitchFamily="34" charset="0"/>
                      </a:endParaRPr>
                    </a:p>
                  </a:txBody>
                  <a:tcPr/>
                </a:tc>
                <a:tc>
                  <a:txBody>
                    <a:bodyPr/>
                    <a:lstStyle/>
                    <a:p>
                      <a:pPr algn="ctr"/>
                      <a:r>
                        <a:rPr lang="en-US" sz="1400" dirty="0">
                          <a:latin typeface="Arial"/>
                          <a:cs typeface="Arial"/>
                        </a:rPr>
                        <a:t>Work-based, while studying for a qualification </a:t>
                      </a:r>
                      <a:endParaRPr lang="en-GB" sz="1400" dirty="0">
                        <a:latin typeface="Arial" panose="020B0604020202020204" pitchFamily="34" charset="0"/>
                        <a:cs typeface="Arial" panose="020B0604020202020204" pitchFamily="34" charset="0"/>
                      </a:endParaRPr>
                    </a:p>
                  </a:txBody>
                  <a:tcPr/>
                </a:tc>
                <a:tc>
                  <a:txBody>
                    <a:bodyPr/>
                    <a:lstStyle/>
                    <a:p>
                      <a:pPr algn="ctr"/>
                      <a:r>
                        <a:rPr lang="en-US" sz="1400" dirty="0">
                          <a:latin typeface="Arial" panose="020B0604020202020204" pitchFamily="34" charset="0"/>
                          <a:cs typeface="Arial" panose="020B0604020202020204" pitchFamily="34" charset="0"/>
                        </a:rPr>
                        <a:t>Work-based</a:t>
                      </a:r>
                      <a:endParaRPr lang="en-GB" sz="1400" dirty="0">
                        <a:latin typeface="Arial" panose="020B0604020202020204" pitchFamily="34" charset="0"/>
                        <a:cs typeface="Arial" panose="020B0604020202020204" pitchFamily="34" charset="0"/>
                      </a:endParaRPr>
                    </a:p>
                  </a:txBody>
                  <a:tcPr/>
                </a:tc>
                <a:tc>
                  <a:txBody>
                    <a:bodyPr/>
                    <a:lstStyle/>
                    <a:p>
                      <a:pPr algn="ctr"/>
                      <a:r>
                        <a:rPr lang="en-US" sz="1400" dirty="0">
                          <a:latin typeface="Arial"/>
                          <a:cs typeface="Arial"/>
                        </a:rPr>
                        <a:t>Classroom-based, some with workshops, labs or work experience </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12641666"/>
                  </a:ext>
                </a:extLst>
              </a:tr>
              <a:tr h="697981">
                <a:tc>
                  <a:txBody>
                    <a:bodyPr/>
                    <a:lstStyle/>
                    <a:p>
                      <a:pPr algn="ctr"/>
                      <a:r>
                        <a:rPr lang="en-US" sz="1400" dirty="0">
                          <a:solidFill>
                            <a:schemeClr val="tx1"/>
                          </a:solidFill>
                          <a:latin typeface="Arial" panose="020B0604020202020204" pitchFamily="34" charset="0"/>
                          <a:cs typeface="Arial" panose="020B0604020202020204" pitchFamily="34" charset="0"/>
                        </a:rPr>
                        <a:t>Cost</a:t>
                      </a:r>
                      <a:endParaRPr lang="en-GB" sz="14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Arial"/>
                          <a:cs typeface="Arial"/>
                        </a:rPr>
                        <a:t>Tuition fees (£9,250 a year) and living expenses. Eligible for student finance</a:t>
                      </a:r>
                      <a:endParaRPr lang="en-GB" sz="1400" dirty="0">
                        <a:latin typeface="Arial"/>
                        <a:cs typeface="Arial"/>
                      </a:endParaRPr>
                    </a:p>
                  </a:txBody>
                  <a:tcPr/>
                </a:tc>
                <a:tc>
                  <a:txBody>
                    <a:bodyPr/>
                    <a:lstStyle/>
                    <a:p>
                      <a:pPr algn="ctr"/>
                      <a:r>
                        <a:rPr lang="en-US" sz="1400" dirty="0">
                          <a:latin typeface="Arial"/>
                          <a:cs typeface="Arial"/>
                        </a:rPr>
                        <a:t>No fees</a:t>
                      </a:r>
                      <a:endParaRPr lang="en-GB" sz="1400" dirty="0">
                        <a:latin typeface="Arial"/>
                        <a:cs typeface="Arial"/>
                      </a:endParaRPr>
                    </a:p>
                  </a:txBody>
                  <a:tcPr/>
                </a:tc>
                <a:tc>
                  <a:txBody>
                    <a:bodyPr/>
                    <a:lstStyle/>
                    <a:p>
                      <a:pPr algn="ctr"/>
                      <a:r>
                        <a:rPr lang="en-US" sz="1400" dirty="0">
                          <a:latin typeface="Arial"/>
                          <a:cs typeface="Arial"/>
                        </a:rPr>
                        <a:t>No fees</a:t>
                      </a:r>
                      <a:endParaRPr lang="en-GB" sz="1400" dirty="0">
                        <a:latin typeface="Arial"/>
                        <a:cs typeface="Arial"/>
                      </a:endParaRPr>
                    </a:p>
                  </a:txBody>
                  <a:tcPr/>
                </a:tc>
                <a:tc>
                  <a:txBody>
                    <a:bodyPr/>
                    <a:lstStyle/>
                    <a:p>
                      <a:pPr algn="ctr"/>
                      <a:r>
                        <a:rPr lang="en-US" sz="1400" dirty="0">
                          <a:latin typeface="Arial"/>
                          <a:cs typeface="Arial"/>
                        </a:rPr>
                        <a:t>Tuition fees (£7,000-£9,250 a year) and living expenses.  Eligible for student finance</a:t>
                      </a:r>
                      <a:endParaRPr lang="en-GB" sz="1400" dirty="0">
                        <a:latin typeface="Arial"/>
                        <a:cs typeface="Arial"/>
                      </a:endParaRPr>
                    </a:p>
                  </a:txBody>
                  <a:tcPr/>
                </a:tc>
                <a:extLst>
                  <a:ext uri="{0D108BD9-81ED-4DB2-BD59-A6C34878D82A}">
                    <a16:rowId xmlns:a16="http://schemas.microsoft.com/office/drawing/2014/main" val="474176659"/>
                  </a:ext>
                </a:extLst>
              </a:tr>
              <a:tr h="831604">
                <a:tc>
                  <a:txBody>
                    <a:bodyPr/>
                    <a:lstStyle/>
                    <a:p>
                      <a:pPr algn="ctr"/>
                      <a:r>
                        <a:rPr lang="en-US" sz="1400" dirty="0">
                          <a:solidFill>
                            <a:schemeClr val="tx1"/>
                          </a:solidFill>
                          <a:latin typeface="Arial" panose="020B0604020202020204" pitchFamily="34" charset="0"/>
                          <a:cs typeface="Arial" panose="020B0604020202020204" pitchFamily="34" charset="0"/>
                        </a:rPr>
                        <a:t>Salary</a:t>
                      </a:r>
                      <a:endParaRPr lang="en-GB"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400" dirty="0">
                          <a:latin typeface="Arial" panose="020B0604020202020204" pitchFamily="34" charset="0"/>
                          <a:cs typeface="Arial" panose="020B0604020202020204" pitchFamily="34" charset="0"/>
                        </a:rPr>
                        <a:t>Average of £26,500 per year after graduation</a:t>
                      </a:r>
                      <a:endParaRPr lang="en-GB" sz="1400" dirty="0">
                        <a:latin typeface="Arial" panose="020B0604020202020204" pitchFamily="34" charset="0"/>
                        <a:cs typeface="Arial" panose="020B0604020202020204" pitchFamily="34" charset="0"/>
                      </a:endParaRPr>
                    </a:p>
                  </a:txBody>
                  <a:tcPr/>
                </a:tc>
                <a:tc>
                  <a:txBody>
                    <a:bodyPr/>
                    <a:lstStyle/>
                    <a:p>
                      <a:pPr algn="ctr"/>
                      <a:r>
                        <a:rPr lang="en-US" sz="1400" dirty="0">
                          <a:latin typeface="Arial" panose="020B0604020202020204" pitchFamily="34" charset="0"/>
                          <a:cs typeface="Arial" panose="020B0604020202020204" pitchFamily="34" charset="0"/>
                        </a:rPr>
                        <a:t>At least the </a:t>
                      </a:r>
                      <a:r>
                        <a:rPr lang="nb-NO" sz="1400" dirty="0">
                          <a:latin typeface="Arial" panose="020B0604020202020204" pitchFamily="34" charset="0"/>
                          <a:cs typeface="Arial" panose="020B0604020202020204" pitchFamily="34" charset="0"/>
                          <a:hlinkClick r:id="rId3"/>
                        </a:rPr>
                        <a:t>minimum apprenticeship wage</a:t>
                      </a:r>
                      <a:r>
                        <a:rPr lang="nb-NO" sz="1400" dirty="0">
                          <a:latin typeface="Arial" panose="020B0604020202020204" pitchFamily="34" charset="0"/>
                          <a:cs typeface="Arial" panose="020B0604020202020204" pitchFamily="34" charset="0"/>
                        </a:rPr>
                        <a:t> </a:t>
                      </a:r>
                      <a:r>
                        <a:rPr lang="nb-NO" sz="1400">
                          <a:latin typeface="Arial" panose="020B0604020202020204" pitchFamily="34" charset="0"/>
                          <a:cs typeface="Arial" panose="020B0604020202020204" pitchFamily="34" charset="0"/>
                        </a:rPr>
                        <a:t>during apprenticeship, salaries </a:t>
                      </a:r>
                      <a:r>
                        <a:rPr lang="nb-NO" sz="1400" dirty="0">
                          <a:latin typeface="Arial" panose="020B0604020202020204" pitchFamily="34" charset="0"/>
                          <a:cs typeface="Arial" panose="020B0604020202020204" pitchFamily="34" charset="0"/>
                        </a:rPr>
                        <a:t>vary afterwards </a:t>
                      </a:r>
                      <a:endParaRPr lang="en-US" sz="1400" dirty="0">
                        <a:latin typeface="Arial" panose="020B0604020202020204" pitchFamily="34" charset="0"/>
                        <a:cs typeface="Arial" panose="020B0604020202020204" pitchFamily="34" charset="0"/>
                      </a:endParaRPr>
                    </a:p>
                  </a:txBody>
                  <a:tcPr/>
                </a:tc>
                <a:tc>
                  <a:txBody>
                    <a:bodyPr/>
                    <a:lstStyle/>
                    <a:p>
                      <a:pPr algn="ctr"/>
                      <a:r>
                        <a:rPr lang="en-US" sz="1400" dirty="0">
                          <a:latin typeface="Arial"/>
                          <a:cs typeface="Arial"/>
                        </a:rPr>
                        <a:t>Average of £19,000 per year</a:t>
                      </a:r>
                      <a:endParaRPr lang="en-GB" sz="1400" dirty="0">
                        <a:latin typeface="Arial"/>
                        <a:cs typeface="Arial"/>
                      </a:endParaRPr>
                    </a:p>
                  </a:txBody>
                  <a:tcPr/>
                </a:tc>
                <a:tc>
                  <a:txBody>
                    <a:bodyPr/>
                    <a:lstStyle/>
                    <a:p>
                      <a:pPr algn="ctr"/>
                      <a:r>
                        <a:rPr lang="en-US" sz="1400" dirty="0">
                          <a:latin typeface="Arial"/>
                          <a:cs typeface="Arial"/>
                        </a:rPr>
                        <a:t>Average of £24,410* per year after completing your course </a:t>
                      </a:r>
                      <a:endParaRPr lang="en-GB" sz="1400" dirty="0">
                        <a:latin typeface="Arial"/>
                        <a:cs typeface="Arial"/>
                      </a:endParaRPr>
                    </a:p>
                  </a:txBody>
                  <a:tcPr/>
                </a:tc>
                <a:extLst>
                  <a:ext uri="{0D108BD9-81ED-4DB2-BD59-A6C34878D82A}">
                    <a16:rowId xmlns:a16="http://schemas.microsoft.com/office/drawing/2014/main" val="402863443"/>
                  </a:ext>
                </a:extLst>
              </a:tr>
            </a:tbl>
          </a:graphicData>
        </a:graphic>
      </p:graphicFrame>
      <p:sp>
        <p:nvSpPr>
          <p:cNvPr id="3" name="TextBox 2">
            <a:extLst>
              <a:ext uri="{FF2B5EF4-FFF2-40B4-BE49-F238E27FC236}">
                <a16:creationId xmlns:a16="http://schemas.microsoft.com/office/drawing/2014/main" id="{20178261-9DA6-30EF-A345-F60333982167}"/>
              </a:ext>
            </a:extLst>
          </p:cNvPr>
          <p:cNvSpPr txBox="1"/>
          <p:nvPr/>
        </p:nvSpPr>
        <p:spPr>
          <a:xfrm>
            <a:off x="838200" y="6346094"/>
            <a:ext cx="103682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*As HTQs are a new quality stamp for qualifications, we've provided information on what the salary of L4/5 qualifications is - these are similar types of courses to HTQs. But with HTQs you also have confidence that they're based on the skills and knowledge employers want.</a:t>
            </a:r>
          </a:p>
        </p:txBody>
      </p:sp>
    </p:spTree>
    <p:extLst>
      <p:ext uri="{BB962C8B-B14F-4D97-AF65-F5344CB8AC3E}">
        <p14:creationId xmlns:p14="http://schemas.microsoft.com/office/powerpoint/2010/main" val="1875464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BE6D8-DB64-4045-B971-91B0F6B5EFAF}"/>
              </a:ext>
            </a:extLst>
          </p:cNvPr>
          <p:cNvSpPr>
            <a:spLocks noGrp="1"/>
          </p:cNvSpPr>
          <p:nvPr>
            <p:ph type="title"/>
          </p:nvPr>
        </p:nvSpPr>
        <p:spPr/>
        <p:txBody>
          <a:bodyPr/>
          <a:lstStyle/>
          <a:p>
            <a:r>
              <a:rPr lang="nb-NO" err="1">
                <a:latin typeface="Arial"/>
                <a:cs typeface="Arial"/>
              </a:rPr>
              <a:t>Which</a:t>
            </a:r>
            <a:r>
              <a:rPr lang="nb-NO">
                <a:latin typeface="Arial"/>
                <a:cs typeface="Arial"/>
              </a:rPr>
              <a:t> </a:t>
            </a:r>
            <a:r>
              <a:rPr lang="nb-NO" err="1">
                <a:latin typeface="Arial"/>
                <a:cs typeface="Arial"/>
              </a:rPr>
              <a:t>HTQs</a:t>
            </a:r>
            <a:r>
              <a:rPr lang="nb-NO">
                <a:latin typeface="Arial"/>
                <a:cs typeface="Arial"/>
              </a:rPr>
              <a:t> </a:t>
            </a:r>
            <a:r>
              <a:rPr lang="nb-NO" err="1">
                <a:latin typeface="Arial"/>
                <a:cs typeface="Arial"/>
              </a:rPr>
              <a:t>are</a:t>
            </a:r>
            <a:r>
              <a:rPr lang="nb-NO">
                <a:latin typeface="Arial"/>
                <a:cs typeface="Arial"/>
              </a:rPr>
              <a:t> available nearby?</a:t>
            </a:r>
          </a:p>
        </p:txBody>
      </p:sp>
      <p:sp>
        <p:nvSpPr>
          <p:cNvPr id="3" name="Content Placeholder 2">
            <a:extLst>
              <a:ext uri="{FF2B5EF4-FFF2-40B4-BE49-F238E27FC236}">
                <a16:creationId xmlns:a16="http://schemas.microsoft.com/office/drawing/2014/main" id="{CA0003E1-5E12-9D66-4A78-87D77E3FB277}"/>
              </a:ext>
            </a:extLst>
          </p:cNvPr>
          <p:cNvSpPr>
            <a:spLocks noGrp="1"/>
          </p:cNvSpPr>
          <p:nvPr>
            <p:ph idx="1"/>
          </p:nvPr>
        </p:nvSpPr>
        <p:spPr/>
        <p:txBody>
          <a:bodyPr/>
          <a:lstStyle/>
          <a:p>
            <a:pPr marL="0" indent="0">
              <a:buNone/>
            </a:pPr>
            <a:r>
              <a:rPr lang="nb-NO" dirty="0">
                <a:highlight>
                  <a:srgbClr val="00FF00"/>
                </a:highlight>
              </a:rPr>
              <a:t>ADD 2-3 LOCAL PROVIDERS AND A LIST OF THE HTQS THEY OFFER. DRAW FROM THE LIST HERE: </a:t>
            </a:r>
            <a:r>
              <a:rPr lang="nb-NO" dirty="0">
                <a:highlight>
                  <a:srgbClr val="00FF00"/>
                </a:highlight>
                <a:hlinkClick r:id="rId2"/>
              </a:rPr>
              <a:t>https://www.gov.uk/government/publications/list-of-higher-technical-qualifications</a:t>
            </a:r>
            <a:r>
              <a:rPr lang="nb-NO" dirty="0">
                <a:highlight>
                  <a:srgbClr val="00FF00"/>
                </a:highlight>
              </a:rPr>
              <a:t> </a:t>
            </a:r>
          </a:p>
        </p:txBody>
      </p:sp>
      <p:sp>
        <p:nvSpPr>
          <p:cNvPr id="5" name="Slide Number Placeholder 4">
            <a:extLst>
              <a:ext uri="{FF2B5EF4-FFF2-40B4-BE49-F238E27FC236}">
                <a16:creationId xmlns:a16="http://schemas.microsoft.com/office/drawing/2014/main" id="{1C693A2F-2377-BF97-140A-D97A3AF5380E}"/>
              </a:ext>
            </a:extLst>
          </p:cNvPr>
          <p:cNvSpPr>
            <a:spLocks noGrp="1"/>
          </p:cNvSpPr>
          <p:nvPr>
            <p:ph type="sldNum" sz="quarter" idx="12"/>
          </p:nvPr>
        </p:nvSpPr>
        <p:spPr/>
        <p:txBody>
          <a:bodyPr/>
          <a:lstStyle/>
          <a:p>
            <a:fld id="{CB588845-B1C0-47A1-8486-A744E3F378BF}" type="slidenum">
              <a:rPr lang="nb-NO" smtClean="0"/>
              <a:t>13</a:t>
            </a:fld>
            <a:endParaRPr lang="nb-NO"/>
          </a:p>
        </p:txBody>
      </p:sp>
    </p:spTree>
    <p:extLst>
      <p:ext uri="{BB962C8B-B14F-4D97-AF65-F5344CB8AC3E}">
        <p14:creationId xmlns:p14="http://schemas.microsoft.com/office/powerpoint/2010/main" val="309664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36B89-F7D1-AB3C-7425-CE1F0A89D42B}"/>
              </a:ext>
            </a:extLst>
          </p:cNvPr>
          <p:cNvSpPr>
            <a:spLocks noGrp="1"/>
          </p:cNvSpPr>
          <p:nvPr>
            <p:ph type="title"/>
          </p:nvPr>
        </p:nvSpPr>
        <p:spPr/>
        <p:txBody>
          <a:bodyPr/>
          <a:lstStyle/>
          <a:p>
            <a:r>
              <a:rPr lang="nb-NO" err="1"/>
              <a:t>Next</a:t>
            </a:r>
            <a:r>
              <a:rPr lang="nb-NO"/>
              <a:t> </a:t>
            </a:r>
            <a:r>
              <a:rPr lang="nb-NO" err="1"/>
              <a:t>steps</a:t>
            </a:r>
            <a:endParaRPr lang="nb-NO"/>
          </a:p>
        </p:txBody>
      </p:sp>
      <p:sp>
        <p:nvSpPr>
          <p:cNvPr id="3" name="Content Placeholder 2">
            <a:extLst>
              <a:ext uri="{FF2B5EF4-FFF2-40B4-BE49-F238E27FC236}">
                <a16:creationId xmlns:a16="http://schemas.microsoft.com/office/drawing/2014/main" id="{E56F3ACC-1E69-F3E8-522E-EF2DE84DE129}"/>
              </a:ext>
            </a:extLst>
          </p:cNvPr>
          <p:cNvSpPr>
            <a:spLocks noGrp="1"/>
          </p:cNvSpPr>
          <p:nvPr>
            <p:ph idx="1"/>
          </p:nvPr>
        </p:nvSpPr>
        <p:spPr>
          <a:xfrm>
            <a:off x="838200" y="1854091"/>
            <a:ext cx="9178636" cy="4600535"/>
          </a:xfrm>
        </p:spPr>
        <p:txBody>
          <a:bodyPr vert="horz" lIns="91440" tIns="45720" rIns="91440" bIns="45720" rtlCol="0" anchor="t">
            <a:normAutofit/>
          </a:bodyPr>
          <a:lstStyle/>
          <a:p>
            <a:pPr marL="0" indent="0">
              <a:buNone/>
            </a:pPr>
            <a:r>
              <a:rPr lang="nb-NO" sz="2200">
                <a:latin typeface="Arial"/>
                <a:cs typeface="Arial"/>
              </a:rPr>
              <a:t>If you think your child might be interested in HTQs:</a:t>
            </a:r>
            <a:endParaRPr lang="nb-NO" sz="2200"/>
          </a:p>
          <a:p>
            <a:pPr marL="342900" indent="-342900"/>
            <a:r>
              <a:rPr lang="nb-NO" sz="2200">
                <a:latin typeface="Arial"/>
                <a:cs typeface="Arial"/>
              </a:rPr>
              <a:t>Scan the QR codes on the slide to find out more</a:t>
            </a:r>
          </a:p>
          <a:p>
            <a:pPr marL="0" indent="0">
              <a:buNone/>
            </a:pPr>
            <a:endParaRPr lang="nb-NO" sz="2200">
              <a:latin typeface="Arial"/>
              <a:cs typeface="Arial"/>
            </a:endParaRPr>
          </a:p>
          <a:p>
            <a:pPr marL="0" indent="0">
              <a:buNone/>
            </a:pPr>
            <a:r>
              <a:rPr lang="nb-NO" sz="2200"/>
              <a:t>If you want to further support your child in making career decisions:</a:t>
            </a:r>
          </a:p>
          <a:p>
            <a:pPr marL="342900" indent="-342900"/>
            <a:r>
              <a:rPr lang="nb-NO" sz="2200">
                <a:latin typeface="Arial"/>
                <a:cs typeface="Arial"/>
              </a:rPr>
              <a:t>Encourage your child to talk about their choices with you, their teachers and careers advisors</a:t>
            </a:r>
            <a:endParaRPr lang="nb-NO" sz="2200"/>
          </a:p>
          <a:p>
            <a:pPr marL="342900" indent="-342900"/>
            <a:r>
              <a:rPr lang="nb-NO" sz="2200">
                <a:latin typeface="Arial"/>
                <a:cs typeface="Arial"/>
              </a:rPr>
              <a:t>Support your child to reach out to education or training providers who offer the course they are interested in, to ask what they are looking for before you apply</a:t>
            </a:r>
          </a:p>
          <a:p>
            <a:pPr marL="342900" indent="-342900"/>
            <a:r>
              <a:rPr lang="nb-NO" sz="2200" b="1">
                <a:latin typeface="Arial"/>
                <a:cs typeface="Arial"/>
              </a:rPr>
              <a:t>Engage in careers conversations with your child to help them feel more supported, informed and confident in their decisions</a:t>
            </a:r>
          </a:p>
        </p:txBody>
      </p:sp>
      <p:sp>
        <p:nvSpPr>
          <p:cNvPr id="10" name="TextBox 9">
            <a:extLst>
              <a:ext uri="{FF2B5EF4-FFF2-40B4-BE49-F238E27FC236}">
                <a16:creationId xmlns:a16="http://schemas.microsoft.com/office/drawing/2014/main" id="{2DEF57EB-DDB4-6DF8-B533-558D2EE934F4}"/>
              </a:ext>
            </a:extLst>
          </p:cNvPr>
          <p:cNvSpPr txBox="1"/>
          <p:nvPr/>
        </p:nvSpPr>
        <p:spPr>
          <a:xfrm>
            <a:off x="10136956" y="3285344"/>
            <a:ext cx="1794402"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Skills for Careers:</a:t>
            </a:r>
            <a:endParaRPr lang="en-GB" sz="16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FEAC805A-5142-1C8C-48FB-84A7F9F21B66}"/>
              </a:ext>
              <a:ext uri="{C183D7F6-B498-43B3-948B-1728B52AA6E4}">
                <adec:decorative xmlns:adec="http://schemas.microsoft.com/office/drawing/2017/decorative" val="1"/>
              </a:ext>
            </a:extLst>
          </p:cNvPr>
          <p:cNvSpPr txBox="1"/>
          <p:nvPr/>
        </p:nvSpPr>
        <p:spPr>
          <a:xfrm>
            <a:off x="10551216" y="1851347"/>
            <a:ext cx="946298"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UCAS:</a:t>
            </a:r>
            <a:endParaRPr lang="en-GB"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8E3346C-237F-2A7C-968A-AE29D76B38B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1569" y="2174109"/>
            <a:ext cx="992222" cy="996009"/>
          </a:xfrm>
          <a:prstGeom prst="rect">
            <a:avLst/>
          </a:prstGeom>
        </p:spPr>
      </p:pic>
      <p:pic>
        <p:nvPicPr>
          <p:cNvPr id="19" name="Picture 18">
            <a:extLst>
              <a:ext uri="{FF2B5EF4-FFF2-40B4-BE49-F238E27FC236}">
                <a16:creationId xmlns:a16="http://schemas.microsoft.com/office/drawing/2014/main" id="{526A5F10-E2C1-3636-2C06-111D609A296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7608" y="5076756"/>
            <a:ext cx="959906" cy="963570"/>
          </a:xfrm>
          <a:prstGeom prst="rect">
            <a:avLst/>
          </a:prstGeom>
        </p:spPr>
      </p:pic>
      <p:sp>
        <p:nvSpPr>
          <p:cNvPr id="20" name="TextBox 19">
            <a:extLst>
              <a:ext uri="{FF2B5EF4-FFF2-40B4-BE49-F238E27FC236}">
                <a16:creationId xmlns:a16="http://schemas.microsoft.com/office/drawing/2014/main" id="{0B930230-DB1A-1DF9-0B40-166A9CFF3C9D}"/>
              </a:ext>
              <a:ext uri="{C183D7F6-B498-43B3-948B-1728B52AA6E4}">
                <adec:decorative xmlns:adec="http://schemas.microsoft.com/office/drawing/2017/decorative" val="1"/>
              </a:ext>
            </a:extLst>
          </p:cNvPr>
          <p:cNvSpPr txBox="1"/>
          <p:nvPr/>
        </p:nvSpPr>
        <p:spPr>
          <a:xfrm>
            <a:off x="10707573" y="4742430"/>
            <a:ext cx="946298"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DfE:</a:t>
            </a:r>
            <a:endParaRPr lang="en-GB" dirty="0">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C55469A3-CB4B-1196-F812-ECD524DCF016}"/>
              </a:ext>
              <a:ext uri="{C183D7F6-B498-43B3-948B-1728B52AA6E4}">
                <adec:decorative xmlns:adec="http://schemas.microsoft.com/office/drawing/2017/decorative" val="1"/>
              </a:ext>
            </a:extLst>
          </p:cNvPr>
          <p:cNvSpPr/>
          <p:nvPr/>
        </p:nvSpPr>
        <p:spPr>
          <a:xfrm>
            <a:off x="10122680" y="1772391"/>
            <a:ext cx="1739120" cy="4362596"/>
          </a:xfrm>
          <a:prstGeom prst="rect">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F570E6C-7D5C-18CF-E155-117FE331C5A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3839" y="3626272"/>
            <a:ext cx="1027681" cy="1027681"/>
          </a:xfrm>
          <a:prstGeom prst="rect">
            <a:avLst/>
          </a:prstGeom>
        </p:spPr>
      </p:pic>
      <p:sp>
        <p:nvSpPr>
          <p:cNvPr id="5" name="Slide Number Placeholder 4">
            <a:extLst>
              <a:ext uri="{FF2B5EF4-FFF2-40B4-BE49-F238E27FC236}">
                <a16:creationId xmlns:a16="http://schemas.microsoft.com/office/drawing/2014/main" id="{C4C2CCE0-E140-13B8-24D7-043A65FBB393}"/>
              </a:ext>
            </a:extLst>
          </p:cNvPr>
          <p:cNvSpPr>
            <a:spLocks noGrp="1"/>
          </p:cNvSpPr>
          <p:nvPr>
            <p:ph type="sldNum" sz="quarter" idx="12"/>
          </p:nvPr>
        </p:nvSpPr>
        <p:spPr/>
        <p:txBody>
          <a:bodyPr/>
          <a:lstStyle/>
          <a:p>
            <a:fld id="{CB588845-B1C0-47A1-8486-A744E3F378BF}" type="slidenum">
              <a:rPr lang="nb-NO" smtClean="0"/>
              <a:t>14</a:t>
            </a:fld>
            <a:endParaRPr lang="nb-NO"/>
          </a:p>
        </p:txBody>
      </p:sp>
    </p:spTree>
    <p:extLst>
      <p:ext uri="{BB962C8B-B14F-4D97-AF65-F5344CB8AC3E}">
        <p14:creationId xmlns:p14="http://schemas.microsoft.com/office/powerpoint/2010/main" val="128123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49FC6F7-509C-C19F-3E87-202319095BD8}"/>
              </a:ext>
            </a:extLst>
          </p:cNvPr>
          <p:cNvSpPr>
            <a:spLocks noGrp="1"/>
          </p:cNvSpPr>
          <p:nvPr>
            <p:ph type="title"/>
          </p:nvPr>
        </p:nvSpPr>
        <p:spPr/>
        <p:txBody>
          <a:bodyPr/>
          <a:lstStyle/>
          <a:p>
            <a:r>
              <a:rPr lang="en-US"/>
              <a:t>Effective careers conversations</a:t>
            </a:r>
            <a:endParaRPr lang="en-GB"/>
          </a:p>
        </p:txBody>
      </p:sp>
      <p:sp>
        <p:nvSpPr>
          <p:cNvPr id="3" name="Content Placeholder 2">
            <a:extLst>
              <a:ext uri="{FF2B5EF4-FFF2-40B4-BE49-F238E27FC236}">
                <a16:creationId xmlns:a16="http://schemas.microsoft.com/office/drawing/2014/main" id="{9E3C4B4B-AF4A-189A-4AC7-0BE4E34E1E75}"/>
              </a:ext>
            </a:extLst>
          </p:cNvPr>
          <p:cNvSpPr>
            <a:spLocks noGrp="1"/>
          </p:cNvSpPr>
          <p:nvPr>
            <p:ph sz="half" idx="1"/>
          </p:nvPr>
        </p:nvSpPr>
        <p:spPr>
          <a:xfrm>
            <a:off x="838199" y="1807029"/>
            <a:ext cx="10232571" cy="4169227"/>
          </a:xfrm>
          <a:ln w="28575">
            <a:solidFill>
              <a:srgbClr val="F9DB00"/>
            </a:solidFill>
          </a:ln>
        </p:spPr>
        <p:txBody>
          <a:bodyPr>
            <a:normAutofit fontScale="92500"/>
          </a:bodyPr>
          <a:lstStyle/>
          <a:p>
            <a:pPr marL="0" indent="0">
              <a:buNone/>
            </a:pPr>
            <a:r>
              <a:rPr lang="en-US" sz="2200" dirty="0"/>
              <a:t>When planning to have a careers conversation:</a:t>
            </a:r>
          </a:p>
          <a:p>
            <a:pPr>
              <a:buFont typeface="Wingdings" panose="05000000000000000000" pitchFamily="2" charset="2"/>
              <a:buChar char="ü"/>
            </a:pPr>
            <a:r>
              <a:rPr lang="en-US" sz="2200" dirty="0"/>
              <a:t> Seek out information about the different post-18 options for your child</a:t>
            </a:r>
          </a:p>
          <a:p>
            <a:pPr>
              <a:buFont typeface="Wingdings" panose="05000000000000000000" pitchFamily="2" charset="2"/>
              <a:buChar char="q"/>
            </a:pPr>
            <a:r>
              <a:rPr lang="en-US" sz="2200" dirty="0"/>
              <a:t> Consider what skills your child already has and how this fits with the options available</a:t>
            </a:r>
          </a:p>
          <a:p>
            <a:pPr>
              <a:buFont typeface="Wingdings" panose="05000000000000000000" pitchFamily="2" charset="2"/>
              <a:buChar char="q"/>
            </a:pPr>
            <a:r>
              <a:rPr lang="en-US" sz="2200" dirty="0"/>
              <a:t> Be open to all ideas, try to listen more than talk</a:t>
            </a:r>
          </a:p>
          <a:p>
            <a:pPr>
              <a:buFont typeface="Wingdings" panose="05000000000000000000" pitchFamily="2" charset="2"/>
              <a:buChar char="q"/>
            </a:pPr>
            <a:r>
              <a:rPr lang="en-US" sz="2200" dirty="0"/>
              <a:t> Know that the conversation is a starting point to help your child feel more informed about their options</a:t>
            </a:r>
          </a:p>
          <a:p>
            <a:pPr>
              <a:buFont typeface="Wingdings" panose="05000000000000000000" pitchFamily="2" charset="2"/>
              <a:buChar char="q"/>
            </a:pPr>
            <a:r>
              <a:rPr lang="en-US" sz="2200" dirty="0"/>
              <a:t> Have a list of questions and prompts in mind </a:t>
            </a:r>
          </a:p>
          <a:p>
            <a:pPr>
              <a:buFont typeface="Wingdings" panose="05000000000000000000" pitchFamily="2" charset="2"/>
              <a:buChar char="q"/>
            </a:pPr>
            <a:r>
              <a:rPr lang="en-US" sz="2200" dirty="0"/>
              <a:t> Consider when would be a good time to have this conversation and try initiate it at that time</a:t>
            </a:r>
          </a:p>
          <a:p>
            <a:pPr>
              <a:buFont typeface="Wingdings" panose="05000000000000000000" pitchFamily="2" charset="2"/>
              <a:buChar char="q"/>
            </a:pPr>
            <a:r>
              <a:rPr lang="en-US" sz="2200" dirty="0"/>
              <a:t> Embed careers discussion in everyday conversation, not just at key decision-making points</a:t>
            </a:r>
          </a:p>
          <a:p>
            <a:pPr marL="0" indent="0">
              <a:buNone/>
            </a:pPr>
            <a:endParaRPr lang="en-US" sz="2400" dirty="0"/>
          </a:p>
          <a:p>
            <a:endParaRPr lang="en-US" sz="2400" dirty="0"/>
          </a:p>
          <a:p>
            <a:pPr marL="0" indent="0">
              <a:buNone/>
            </a:pPr>
            <a:endParaRPr lang="en-GB" dirty="0"/>
          </a:p>
        </p:txBody>
      </p:sp>
    </p:spTree>
    <p:extLst>
      <p:ext uri="{BB962C8B-B14F-4D97-AF65-F5344CB8AC3E}">
        <p14:creationId xmlns:p14="http://schemas.microsoft.com/office/powerpoint/2010/main" val="2890209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49FC6F7-509C-C19F-3E87-202319095BD8}"/>
              </a:ext>
            </a:extLst>
          </p:cNvPr>
          <p:cNvSpPr>
            <a:spLocks noGrp="1"/>
          </p:cNvSpPr>
          <p:nvPr>
            <p:ph type="title"/>
          </p:nvPr>
        </p:nvSpPr>
        <p:spPr/>
        <p:txBody>
          <a:bodyPr>
            <a:normAutofit/>
          </a:bodyPr>
          <a:lstStyle/>
          <a:p>
            <a:r>
              <a:rPr lang="en-US" sz="3400" dirty="0">
                <a:latin typeface="Arial"/>
                <a:cs typeface="Arial"/>
              </a:rPr>
              <a:t>How to get the conversation going about HTQs</a:t>
            </a:r>
            <a:endParaRPr lang="en-GB" sz="3400" dirty="0">
              <a:latin typeface="Arial"/>
              <a:cs typeface="Arial"/>
            </a:endParaRPr>
          </a:p>
        </p:txBody>
      </p:sp>
      <p:sp>
        <p:nvSpPr>
          <p:cNvPr id="3" name="Content Placeholder 2">
            <a:extLst>
              <a:ext uri="{FF2B5EF4-FFF2-40B4-BE49-F238E27FC236}">
                <a16:creationId xmlns:a16="http://schemas.microsoft.com/office/drawing/2014/main" id="{9E3C4B4B-AF4A-189A-4AC7-0BE4E34E1E75}"/>
              </a:ext>
            </a:extLst>
          </p:cNvPr>
          <p:cNvSpPr>
            <a:spLocks noGrp="1"/>
          </p:cNvSpPr>
          <p:nvPr>
            <p:ph sz="half" idx="1"/>
          </p:nvPr>
        </p:nvSpPr>
        <p:spPr>
          <a:xfrm>
            <a:off x="838200" y="1825625"/>
            <a:ext cx="5181600" cy="3882342"/>
          </a:xfrm>
          <a:ln w="28575">
            <a:solidFill>
              <a:srgbClr val="F9DB00"/>
            </a:solidFill>
          </a:ln>
        </p:spPr>
        <p:txBody>
          <a:bodyPr>
            <a:normAutofit fontScale="92500" lnSpcReduction="20000"/>
          </a:bodyPr>
          <a:lstStyle/>
          <a:p>
            <a:pPr marL="0" indent="0">
              <a:buNone/>
            </a:pPr>
            <a:endParaRPr lang="en-US" sz="200" b="1" dirty="0"/>
          </a:p>
          <a:p>
            <a:pPr marL="0" indent="0">
              <a:buNone/>
            </a:pPr>
            <a:r>
              <a:rPr lang="en-US" sz="1900" b="1" dirty="0"/>
              <a:t>Exploring their passions:</a:t>
            </a:r>
          </a:p>
          <a:p>
            <a:pPr>
              <a:lnSpc>
                <a:spcPct val="100000"/>
              </a:lnSpc>
            </a:pPr>
            <a:r>
              <a:rPr lang="en-US" sz="1900" dirty="0"/>
              <a:t>What subject are you most enjoying?</a:t>
            </a:r>
          </a:p>
          <a:p>
            <a:pPr>
              <a:lnSpc>
                <a:spcPct val="100000"/>
              </a:lnSpc>
            </a:pPr>
            <a:r>
              <a:rPr lang="en-US" sz="1900" dirty="0"/>
              <a:t>Do you know which HTQs are related to your </a:t>
            </a:r>
            <a:r>
              <a:rPr lang="en-US" sz="1900" dirty="0" err="1"/>
              <a:t>favourite</a:t>
            </a:r>
            <a:r>
              <a:rPr lang="en-US" sz="1900" dirty="0"/>
              <a:t> subject?</a:t>
            </a:r>
          </a:p>
          <a:p>
            <a:pPr>
              <a:lnSpc>
                <a:spcPct val="100000"/>
              </a:lnSpc>
            </a:pPr>
            <a:r>
              <a:rPr lang="en-US" sz="1900" dirty="0"/>
              <a:t>Are there any careers you feel passionate about? Which HTQs are linked to this career?</a:t>
            </a:r>
          </a:p>
          <a:p>
            <a:pPr>
              <a:lnSpc>
                <a:spcPct val="100000"/>
              </a:lnSpc>
            </a:pPr>
            <a:r>
              <a:rPr lang="en-US" sz="1900" dirty="0"/>
              <a:t>What skills do you have that you think would be useful in a future career?</a:t>
            </a:r>
          </a:p>
          <a:p>
            <a:pPr>
              <a:lnSpc>
                <a:spcPct val="100000"/>
              </a:lnSpc>
            </a:pPr>
            <a:r>
              <a:rPr lang="en-GB" sz="1900" dirty="0">
                <a:effectLst/>
                <a:ea typeface="Century Schoolbook" panose="02040604050505020304" pitchFamily="18" charset="0"/>
              </a:rPr>
              <a:t>Which HTQ pathways could help you build and develop the skills you need?</a:t>
            </a:r>
            <a:endParaRPr lang="en-US" sz="1900" dirty="0"/>
          </a:p>
          <a:p>
            <a:pPr>
              <a:lnSpc>
                <a:spcPct val="100000"/>
              </a:lnSpc>
            </a:pPr>
            <a:r>
              <a:rPr lang="en-US" sz="1900" dirty="0"/>
              <a:t>What interests you about the jobs/careers you are considering?</a:t>
            </a:r>
          </a:p>
        </p:txBody>
      </p:sp>
      <p:sp>
        <p:nvSpPr>
          <p:cNvPr id="2" name="Content Placeholder 1">
            <a:extLst>
              <a:ext uri="{FF2B5EF4-FFF2-40B4-BE49-F238E27FC236}">
                <a16:creationId xmlns:a16="http://schemas.microsoft.com/office/drawing/2014/main" id="{7ABB148A-4FD0-2126-E27A-D5234F948708}"/>
              </a:ext>
            </a:extLst>
          </p:cNvPr>
          <p:cNvSpPr>
            <a:spLocks noGrp="1"/>
          </p:cNvSpPr>
          <p:nvPr>
            <p:ph sz="half" idx="2"/>
          </p:nvPr>
        </p:nvSpPr>
        <p:spPr>
          <a:xfrm>
            <a:off x="6172200" y="1825625"/>
            <a:ext cx="5181600" cy="3882342"/>
          </a:xfrm>
          <a:ln w="28575">
            <a:solidFill>
              <a:schemeClr val="accent2"/>
            </a:solidFill>
          </a:ln>
        </p:spPr>
        <p:txBody>
          <a:bodyPr>
            <a:normAutofit fontScale="92500" lnSpcReduction="20000"/>
          </a:bodyPr>
          <a:lstStyle/>
          <a:p>
            <a:pPr marL="0" indent="0">
              <a:buNone/>
            </a:pPr>
            <a:endParaRPr lang="en-US" sz="200" b="1" dirty="0"/>
          </a:p>
          <a:p>
            <a:pPr marL="0" indent="0">
              <a:buNone/>
            </a:pPr>
            <a:r>
              <a:rPr lang="en-US" sz="1900" b="1" dirty="0"/>
              <a:t>Next steps to finding out more:</a:t>
            </a:r>
          </a:p>
          <a:p>
            <a:pPr>
              <a:lnSpc>
                <a:spcPct val="120000"/>
              </a:lnSpc>
            </a:pPr>
            <a:r>
              <a:rPr lang="en-US" sz="1900" dirty="0"/>
              <a:t>How do you feel about the jobs you’re considering? </a:t>
            </a:r>
          </a:p>
          <a:p>
            <a:pPr>
              <a:lnSpc>
                <a:spcPct val="120000"/>
              </a:lnSpc>
            </a:pPr>
            <a:r>
              <a:rPr lang="en-US" sz="1900" dirty="0"/>
              <a:t>What qualifications do you need to do your dream job? Have you thought about HTQs?</a:t>
            </a:r>
          </a:p>
          <a:p>
            <a:pPr>
              <a:lnSpc>
                <a:spcPct val="120000"/>
              </a:lnSpc>
            </a:pPr>
            <a:r>
              <a:rPr lang="en-US" sz="1900" dirty="0"/>
              <a:t>Do we know anyone who has a job relating to a career you’re interested in?</a:t>
            </a:r>
          </a:p>
          <a:p>
            <a:pPr>
              <a:lnSpc>
                <a:spcPct val="120000"/>
              </a:lnSpc>
            </a:pPr>
            <a:r>
              <a:rPr lang="en-US" sz="1900" dirty="0"/>
              <a:t>What careers events are taking place at your school or college? Are any about HTQs?</a:t>
            </a:r>
          </a:p>
          <a:p>
            <a:pPr>
              <a:lnSpc>
                <a:spcPct val="120000"/>
              </a:lnSpc>
            </a:pPr>
            <a:r>
              <a:rPr lang="en-US" sz="1900" dirty="0"/>
              <a:t>How can I best support you in researching different career routes?</a:t>
            </a:r>
          </a:p>
        </p:txBody>
      </p:sp>
      <p:sp>
        <p:nvSpPr>
          <p:cNvPr id="5" name="TextBox 4">
            <a:extLst>
              <a:ext uri="{FF2B5EF4-FFF2-40B4-BE49-F238E27FC236}">
                <a16:creationId xmlns:a16="http://schemas.microsoft.com/office/drawing/2014/main" id="{9D83EEC8-9703-80AF-ED5A-127EB87A7DAD}"/>
              </a:ext>
            </a:extLst>
          </p:cNvPr>
          <p:cNvSpPr txBox="1"/>
          <p:nvPr/>
        </p:nvSpPr>
        <p:spPr>
          <a:xfrm>
            <a:off x="838200" y="5840079"/>
            <a:ext cx="10050415"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Use the conversation prompts in the leaflet to get you started!</a:t>
            </a:r>
            <a:endParaRPr lang="en-GB" sz="2000" b="1" dirty="0">
              <a:latin typeface="Arial" panose="020B0604020202020204" pitchFamily="34" charset="0"/>
              <a:cs typeface="Arial" panose="020B0604020202020204" pitchFamily="34" charset="0"/>
            </a:endParaRPr>
          </a:p>
        </p:txBody>
      </p:sp>
      <p:pic>
        <p:nvPicPr>
          <p:cNvPr id="8" name="Graphic 7">
            <a:extLst>
              <a:ext uri="{FF2B5EF4-FFF2-40B4-BE49-F238E27FC236}">
                <a16:creationId xmlns:a16="http://schemas.microsoft.com/office/drawing/2014/main" id="{9F6D4C77-3F9E-EFE1-F052-6C263723F6E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56448" y="5695644"/>
            <a:ext cx="664334" cy="664334"/>
          </a:xfrm>
          <a:prstGeom prst="rect">
            <a:avLst/>
          </a:prstGeom>
        </p:spPr>
      </p:pic>
    </p:spTree>
    <p:extLst>
      <p:ext uri="{BB962C8B-B14F-4D97-AF65-F5344CB8AC3E}">
        <p14:creationId xmlns:p14="http://schemas.microsoft.com/office/powerpoint/2010/main" val="1972846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26EB3-C9DB-9E71-A2ED-3F124BE99E92}"/>
              </a:ext>
            </a:extLst>
          </p:cNvPr>
          <p:cNvSpPr>
            <a:spLocks noGrp="1"/>
          </p:cNvSpPr>
          <p:nvPr>
            <p:ph type="title"/>
          </p:nvPr>
        </p:nvSpPr>
        <p:spPr/>
        <p:txBody>
          <a:bodyPr/>
          <a:lstStyle/>
          <a:p>
            <a:r>
              <a:rPr lang="nb-NO" sz="3600" err="1">
                <a:latin typeface="Arial"/>
                <a:cs typeface="Arial"/>
              </a:rPr>
              <a:t>Aims</a:t>
            </a:r>
            <a:r>
              <a:rPr lang="nb-NO" sz="3600">
                <a:latin typeface="Arial"/>
                <a:cs typeface="Arial"/>
              </a:rPr>
              <a:t> </a:t>
            </a:r>
            <a:r>
              <a:rPr lang="nb-NO" sz="3600" err="1">
                <a:latin typeface="Arial"/>
                <a:cs typeface="Arial"/>
              </a:rPr>
              <a:t>of</a:t>
            </a:r>
            <a:r>
              <a:rPr lang="nb-NO" sz="3600">
                <a:latin typeface="Arial"/>
                <a:cs typeface="Arial"/>
              </a:rPr>
              <a:t> </a:t>
            </a:r>
            <a:r>
              <a:rPr lang="nb-NO" sz="3600" err="1">
                <a:latin typeface="Arial"/>
                <a:cs typeface="Arial"/>
              </a:rPr>
              <a:t>the</a:t>
            </a:r>
            <a:r>
              <a:rPr lang="nb-NO" sz="3600">
                <a:latin typeface="Arial"/>
                <a:cs typeface="Arial"/>
              </a:rPr>
              <a:t> </a:t>
            </a:r>
            <a:r>
              <a:rPr lang="nb-NO" sz="3600" err="1">
                <a:latin typeface="Arial"/>
                <a:cs typeface="Arial"/>
              </a:rPr>
              <a:t>session</a:t>
            </a:r>
            <a:endParaRPr lang="en-US" sz="3600" err="1"/>
          </a:p>
        </p:txBody>
      </p:sp>
      <p:sp>
        <p:nvSpPr>
          <p:cNvPr id="3" name="Content Placeholder 2">
            <a:extLst>
              <a:ext uri="{FF2B5EF4-FFF2-40B4-BE49-F238E27FC236}">
                <a16:creationId xmlns:a16="http://schemas.microsoft.com/office/drawing/2014/main" id="{4E8AC90D-163E-C61B-EEFC-CC58C37EED4B}"/>
              </a:ext>
            </a:extLst>
          </p:cNvPr>
          <p:cNvSpPr>
            <a:spLocks noGrp="1"/>
          </p:cNvSpPr>
          <p:nvPr>
            <p:ph idx="1"/>
          </p:nvPr>
        </p:nvSpPr>
        <p:spPr/>
        <p:txBody>
          <a:bodyPr vert="horz" lIns="91440" tIns="45720" rIns="91440" bIns="45720" rtlCol="0" anchor="t">
            <a:normAutofit/>
          </a:bodyPr>
          <a:lstStyle/>
          <a:p>
            <a:pPr marL="342900" indent="-342900">
              <a:lnSpc>
                <a:spcPct val="107000"/>
              </a:lnSpc>
              <a:spcAft>
                <a:spcPts val="800"/>
              </a:spcAft>
            </a:pPr>
            <a:r>
              <a:rPr lang="en-GB" sz="2200" kern="100">
                <a:latin typeface="Arial"/>
                <a:cs typeface="Arial"/>
              </a:rPr>
              <a:t>To reflect on how you can support your child with their career-related decisions</a:t>
            </a:r>
          </a:p>
          <a:p>
            <a:pPr marL="342900" indent="-342900">
              <a:lnSpc>
                <a:spcPct val="107000"/>
              </a:lnSpc>
              <a:spcAft>
                <a:spcPts val="800"/>
              </a:spcAft>
            </a:pPr>
            <a:r>
              <a:rPr lang="en-GB" sz="2200" kern="100">
                <a:latin typeface="Arial"/>
                <a:cs typeface="Arial"/>
              </a:rPr>
              <a:t>To learn about Higher Technical Qualifications (HTQ) and how they differ from other post-18 pathways</a:t>
            </a:r>
            <a:endParaRPr lang="en-GB" sz="2200" kern="100"/>
          </a:p>
          <a:p>
            <a:pPr marL="342900" indent="-342900">
              <a:lnSpc>
                <a:spcPct val="107000"/>
              </a:lnSpc>
              <a:spcAft>
                <a:spcPts val="800"/>
              </a:spcAft>
            </a:pPr>
            <a:r>
              <a:rPr lang="en-GB" sz="2200" kern="100">
                <a:latin typeface="Arial"/>
                <a:cs typeface="Arial"/>
              </a:rPr>
              <a:t>To consider whether Higher Technical Qualifications (HTQs) may be a good option for your child</a:t>
            </a:r>
            <a:endParaRPr lang="nb-NO" sz="2200" kern="100">
              <a:latin typeface="Arial"/>
              <a:cs typeface="Arial"/>
            </a:endParaRPr>
          </a:p>
          <a:p>
            <a:pPr marL="342900" indent="-342900">
              <a:lnSpc>
                <a:spcPct val="107000"/>
              </a:lnSpc>
              <a:spcAft>
                <a:spcPts val="800"/>
              </a:spcAft>
            </a:pPr>
            <a:r>
              <a:rPr lang="nb-NO" sz="2200" kern="100">
                <a:latin typeface="Arial"/>
                <a:cs typeface="Arial"/>
              </a:rPr>
              <a:t>To understand </a:t>
            </a:r>
            <a:r>
              <a:rPr lang="nb-NO" sz="2200" kern="100" err="1">
                <a:latin typeface="Arial"/>
                <a:cs typeface="Arial"/>
              </a:rPr>
              <a:t>the</a:t>
            </a:r>
            <a:r>
              <a:rPr lang="nb-NO" sz="2200" kern="100">
                <a:latin typeface="Arial"/>
                <a:cs typeface="Arial"/>
              </a:rPr>
              <a:t> timelines and </a:t>
            </a:r>
            <a:r>
              <a:rPr lang="nb-NO" sz="2200" kern="100" err="1">
                <a:latin typeface="Arial"/>
                <a:cs typeface="Arial"/>
              </a:rPr>
              <a:t>process</a:t>
            </a:r>
            <a:r>
              <a:rPr lang="nb-NO" sz="2200" kern="100">
                <a:latin typeface="Arial"/>
                <a:cs typeface="Arial"/>
              </a:rPr>
              <a:t> for applying to </a:t>
            </a:r>
            <a:r>
              <a:rPr lang="nb-NO" sz="2200" kern="100" err="1">
                <a:latin typeface="Arial"/>
                <a:cs typeface="Arial"/>
              </a:rPr>
              <a:t>HTQs</a:t>
            </a:r>
            <a:endParaRPr lang="nb-NO" sz="2200" kern="100">
              <a:latin typeface="Arial"/>
              <a:cs typeface="Arial"/>
            </a:endParaRPr>
          </a:p>
          <a:p>
            <a:pPr marL="0" indent="0">
              <a:lnSpc>
                <a:spcPct val="107000"/>
              </a:lnSpc>
              <a:spcAft>
                <a:spcPts val="800"/>
              </a:spcAft>
              <a:buNone/>
            </a:pPr>
            <a:endParaRPr lang="nb-NO" sz="2200" kern="100">
              <a:latin typeface="Arial"/>
              <a:cs typeface="Arial"/>
            </a:endParaRPr>
          </a:p>
        </p:txBody>
      </p:sp>
      <p:sp>
        <p:nvSpPr>
          <p:cNvPr id="5" name="Slide Number Placeholder 4">
            <a:extLst>
              <a:ext uri="{FF2B5EF4-FFF2-40B4-BE49-F238E27FC236}">
                <a16:creationId xmlns:a16="http://schemas.microsoft.com/office/drawing/2014/main" id="{E1FB96A4-EBCF-D6B5-D7B3-A4B84EAF94FE}"/>
              </a:ext>
            </a:extLst>
          </p:cNvPr>
          <p:cNvSpPr>
            <a:spLocks noGrp="1"/>
          </p:cNvSpPr>
          <p:nvPr>
            <p:ph type="sldNum" sz="quarter" idx="12"/>
          </p:nvPr>
        </p:nvSpPr>
        <p:spPr/>
        <p:txBody>
          <a:bodyPr/>
          <a:lstStyle/>
          <a:p>
            <a:fld id="{CB588845-B1C0-47A1-8486-A744E3F378BF}" type="slidenum">
              <a:rPr lang="nb-NO" smtClean="0">
                <a:latin typeface="Arial" panose="020B0604020202020204" pitchFamily="34" charset="0"/>
                <a:cs typeface="Arial" panose="020B0604020202020204" pitchFamily="34" charset="0"/>
              </a:rPr>
              <a:t>2</a:t>
            </a:fld>
            <a:endParaRPr lang="nb-NO">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1403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87519-9ECD-78E2-0FAC-4F4C59FEEAC6}"/>
              </a:ext>
            </a:extLst>
          </p:cNvPr>
          <p:cNvSpPr>
            <a:spLocks noGrp="1"/>
          </p:cNvSpPr>
          <p:nvPr>
            <p:ph type="title"/>
          </p:nvPr>
        </p:nvSpPr>
        <p:spPr>
          <a:xfrm>
            <a:off x="838199" y="500062"/>
            <a:ext cx="9178636" cy="1325563"/>
          </a:xfrm>
        </p:spPr>
        <p:txBody>
          <a:bodyPr>
            <a:normAutofit/>
          </a:bodyPr>
          <a:lstStyle/>
          <a:p>
            <a:r>
              <a:rPr lang="nb-NO" sz="3600" err="1">
                <a:latin typeface="Arial"/>
                <a:cs typeface="Arial"/>
              </a:rPr>
              <a:t>Supporting</a:t>
            </a:r>
            <a:r>
              <a:rPr lang="nb-NO" sz="3600">
                <a:latin typeface="Arial"/>
                <a:cs typeface="Arial"/>
              </a:rPr>
              <a:t> </a:t>
            </a:r>
            <a:r>
              <a:rPr lang="nb-NO" sz="3600" err="1">
                <a:latin typeface="Arial"/>
                <a:cs typeface="Arial"/>
              </a:rPr>
              <a:t>your</a:t>
            </a:r>
            <a:r>
              <a:rPr lang="nb-NO" sz="3600">
                <a:latin typeface="Arial"/>
                <a:cs typeface="Arial"/>
              </a:rPr>
              <a:t> </a:t>
            </a:r>
            <a:r>
              <a:rPr lang="nb-NO" sz="3600" err="1">
                <a:latin typeface="Arial"/>
                <a:cs typeface="Arial"/>
              </a:rPr>
              <a:t>child</a:t>
            </a:r>
            <a:r>
              <a:rPr lang="nb-NO" sz="3600">
                <a:latin typeface="Arial"/>
                <a:cs typeface="Arial"/>
              </a:rPr>
              <a:t> to make a </a:t>
            </a:r>
            <a:r>
              <a:rPr lang="nb-NO" sz="3600" err="1">
                <a:latin typeface="Arial"/>
                <a:cs typeface="Arial"/>
              </a:rPr>
              <a:t>career</a:t>
            </a:r>
            <a:r>
              <a:rPr lang="nb-NO" sz="3600">
                <a:latin typeface="Arial"/>
                <a:cs typeface="Arial"/>
              </a:rPr>
              <a:t> plan</a:t>
            </a:r>
            <a:endParaRPr lang="nb-NO" sz="3600" strike="sngStrike">
              <a:latin typeface="Arial"/>
              <a:cs typeface="Arial"/>
            </a:endParaRPr>
          </a:p>
        </p:txBody>
      </p:sp>
      <p:sp>
        <p:nvSpPr>
          <p:cNvPr id="7" name="Content Placeholder 8">
            <a:extLst>
              <a:ext uri="{FF2B5EF4-FFF2-40B4-BE49-F238E27FC236}">
                <a16:creationId xmlns:a16="http://schemas.microsoft.com/office/drawing/2014/main" id="{721EA382-2B2E-C71D-5FAC-5BE5CC3B46C7}"/>
              </a:ext>
            </a:extLst>
          </p:cNvPr>
          <p:cNvSpPr>
            <a:spLocks noGrp="1"/>
          </p:cNvSpPr>
          <p:nvPr>
            <p:ph idx="1"/>
          </p:nvPr>
        </p:nvSpPr>
        <p:spPr>
          <a:xfrm>
            <a:off x="838199" y="1860319"/>
            <a:ext cx="10885715" cy="4351338"/>
          </a:xfrm>
        </p:spPr>
        <p:txBody>
          <a:bodyPr vert="horz" lIns="91440" tIns="45720" rIns="91440" bIns="45720" rtlCol="0" anchor="t">
            <a:normAutofit/>
          </a:bodyPr>
          <a:lstStyle/>
          <a:p>
            <a:r>
              <a:rPr lang="en-US" sz="2000" dirty="0">
                <a:latin typeface="Arial"/>
                <a:cs typeface="Arial"/>
              </a:rPr>
              <a:t>As a parent, you play an </a:t>
            </a:r>
            <a:r>
              <a:rPr lang="en-US" sz="2000" b="1" dirty="0">
                <a:latin typeface="Arial"/>
                <a:cs typeface="Arial"/>
              </a:rPr>
              <a:t>essential role </a:t>
            </a:r>
            <a:r>
              <a:rPr lang="en-US" sz="2000" dirty="0">
                <a:latin typeface="Arial"/>
                <a:cs typeface="Arial"/>
              </a:rPr>
              <a:t>in supporting your child’s career-related decisions</a:t>
            </a:r>
          </a:p>
          <a:p>
            <a:r>
              <a:rPr lang="en-US" sz="2000" dirty="0">
                <a:latin typeface="Arial"/>
                <a:cs typeface="Arial"/>
              </a:rPr>
              <a:t>A career plan can help steer your child’s focus towards their next steps.</a:t>
            </a:r>
          </a:p>
          <a:p>
            <a:r>
              <a:rPr lang="en-US" sz="2000" dirty="0">
                <a:latin typeface="Arial"/>
                <a:cs typeface="Arial"/>
              </a:rPr>
              <a:t>It will help your child identify their goals, and how they can get there.</a:t>
            </a:r>
          </a:p>
          <a:p>
            <a:r>
              <a:rPr lang="en-US" sz="2000" dirty="0">
                <a:latin typeface="Arial"/>
                <a:cs typeface="Arial"/>
              </a:rPr>
              <a:t>A plan is a ‘work in progress’. It's important your child knows that their plan can change as they do more thinking. </a:t>
            </a:r>
          </a:p>
          <a:p>
            <a:r>
              <a:rPr lang="en-US" sz="2000" dirty="0">
                <a:latin typeface="Arial"/>
                <a:cs typeface="Arial"/>
              </a:rPr>
              <a:t>Help them to think about their next steps, but also about their destination. </a:t>
            </a:r>
            <a:endParaRPr lang="en-US" sz="2000" dirty="0"/>
          </a:p>
          <a:p>
            <a:pPr marL="0" indent="0">
              <a:buNone/>
            </a:pPr>
            <a:endParaRPr lang="en-US" dirty="0"/>
          </a:p>
        </p:txBody>
      </p:sp>
      <p:pic>
        <p:nvPicPr>
          <p:cNvPr id="5" name="Content Placeholder 4">
            <a:extLst>
              <a:ext uri="{FF2B5EF4-FFF2-40B4-BE49-F238E27FC236}">
                <a16:creationId xmlns:a16="http://schemas.microsoft.com/office/drawing/2014/main" id="{23C4FBD4-DA3B-D470-9528-B4D3A8C7126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96979" y="2025819"/>
            <a:ext cx="1113642" cy="1113642"/>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17" name="Rectangle 16">
            <a:extLst>
              <a:ext uri="{FF2B5EF4-FFF2-40B4-BE49-F238E27FC236}">
                <a16:creationId xmlns:a16="http://schemas.microsoft.com/office/drawing/2014/main" id="{72F728EC-6A73-C848-2B34-A2353F9D06E8}"/>
              </a:ext>
              <a:ext uri="{C183D7F6-B498-43B3-948B-1728B52AA6E4}">
                <adec:decorative xmlns:adec="http://schemas.microsoft.com/office/drawing/2017/decorative" val="1"/>
              </a:ext>
            </a:extLst>
          </p:cNvPr>
          <p:cNvSpPr/>
          <p:nvPr/>
        </p:nvSpPr>
        <p:spPr>
          <a:xfrm>
            <a:off x="576819" y="4275360"/>
            <a:ext cx="3641449" cy="1848700"/>
          </a:xfrm>
          <a:prstGeom prst="rect">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79F7447C-4E89-0A47-71C2-4F8056640EE1}"/>
              </a:ext>
            </a:extLst>
          </p:cNvPr>
          <p:cNvSpPr txBox="1"/>
          <p:nvPr/>
        </p:nvSpPr>
        <p:spPr>
          <a:xfrm>
            <a:off x="559115" y="4275360"/>
            <a:ext cx="3534075" cy="1938992"/>
          </a:xfrm>
          <a:prstGeom prst="rect">
            <a:avLst/>
          </a:prstGeom>
          <a:noFill/>
        </p:spPr>
        <p:txBody>
          <a:bodyPr wrap="square" rtlCol="0">
            <a:spAutoFit/>
          </a:bodyPr>
          <a:lstStyle/>
          <a:p>
            <a:r>
              <a:rPr lang="en-US" sz="1500" b="1" dirty="0">
                <a:latin typeface="Arial" panose="020B0604020202020204" pitchFamily="34" charset="0"/>
                <a:cs typeface="Arial" panose="020B0604020202020204" pitchFamily="34" charset="0"/>
              </a:rPr>
              <a:t>Step 1: Understanding skillset</a:t>
            </a:r>
          </a:p>
          <a:p>
            <a:r>
              <a:rPr lang="en-US" sz="1500" dirty="0">
                <a:latin typeface="Arial" panose="020B0604020202020204" pitchFamily="34" charset="0"/>
                <a:cs typeface="Arial" panose="020B0604020202020204" pitchFamily="34" charset="0"/>
              </a:rPr>
              <a:t>Help your child understand what skills, interests or experiences they have gained in and out of school</a:t>
            </a:r>
          </a:p>
          <a:p>
            <a:endParaRPr lang="en-US" sz="12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Use the </a:t>
            </a:r>
            <a:r>
              <a:rPr lang="en-US" sz="1500" dirty="0">
                <a:highlight>
                  <a:srgbClr val="FFFFFF"/>
                </a:highlight>
                <a:latin typeface="Arial" panose="020B0604020202020204" pitchFamily="34" charset="0"/>
                <a:cs typeface="Arial" panose="020B0604020202020204" pitchFamily="34" charset="0"/>
                <a:hlinkClick r:id="rId5"/>
              </a:rPr>
              <a:t>National Careers Service (NCS) </a:t>
            </a:r>
            <a:r>
              <a:rPr lang="en-US" sz="1500" dirty="0">
                <a:latin typeface="Arial" panose="020B0604020202020204" pitchFamily="34" charset="0"/>
                <a:cs typeface="Arial" panose="020B0604020202020204" pitchFamily="34" charset="0"/>
                <a:hlinkClick r:id="rId5"/>
              </a:rPr>
              <a:t>Skills Assessment tool </a:t>
            </a:r>
            <a:r>
              <a:rPr lang="en-US" sz="1500" dirty="0">
                <a:latin typeface="Arial" panose="020B0604020202020204" pitchFamily="34" charset="0"/>
                <a:cs typeface="Arial" panose="020B0604020202020204" pitchFamily="34" charset="0"/>
              </a:rPr>
              <a:t>to identify their skills</a:t>
            </a:r>
            <a:endParaRPr lang="en-GB" sz="1500" dirty="0">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92AB1806-D18C-6AE3-D7D0-DE9A782F058D}"/>
              </a:ext>
            </a:extLst>
          </p:cNvPr>
          <p:cNvSpPr txBox="1"/>
          <p:nvPr/>
        </p:nvSpPr>
        <p:spPr>
          <a:xfrm>
            <a:off x="4375994" y="4275360"/>
            <a:ext cx="3641448" cy="1862048"/>
          </a:xfrm>
          <a:prstGeom prst="rect">
            <a:avLst/>
          </a:prstGeom>
          <a:noFill/>
        </p:spPr>
        <p:txBody>
          <a:bodyPr wrap="square" rtlCol="0">
            <a:spAutoFit/>
          </a:bodyPr>
          <a:lstStyle/>
          <a:p>
            <a:r>
              <a:rPr lang="en-US" sz="1500" b="1">
                <a:latin typeface="Arial" panose="020B0604020202020204" pitchFamily="34" charset="0"/>
                <a:cs typeface="Arial" panose="020B0604020202020204" pitchFamily="34" charset="0"/>
              </a:rPr>
              <a:t>Step 2: Explore career routes</a:t>
            </a:r>
          </a:p>
          <a:p>
            <a:r>
              <a:rPr lang="en-US" sz="1500">
                <a:latin typeface="Arial" panose="020B0604020202020204" pitchFamily="34" charset="0"/>
                <a:cs typeface="Arial" panose="020B0604020202020204" pitchFamily="34" charset="0"/>
              </a:rPr>
              <a:t>Explore the different careers available to them and identify what they will need to pursue each route. </a:t>
            </a:r>
          </a:p>
          <a:p>
            <a:endParaRPr lang="en-US" sz="900">
              <a:latin typeface="Arial" panose="020B0604020202020204" pitchFamily="34" charset="0"/>
              <a:cs typeface="Arial" panose="020B0604020202020204" pitchFamily="34" charset="0"/>
            </a:endParaRPr>
          </a:p>
          <a:p>
            <a:r>
              <a:rPr lang="en-US" sz="1500">
                <a:latin typeface="Arial" panose="020B0604020202020204" pitchFamily="34" charset="0"/>
                <a:cs typeface="Arial" panose="020B0604020202020204" pitchFamily="34" charset="0"/>
              </a:rPr>
              <a:t>Visit </a:t>
            </a:r>
            <a:r>
              <a:rPr lang="en-US" sz="1500" err="1">
                <a:latin typeface="Arial" panose="020B0604020202020204" pitchFamily="34" charset="0"/>
                <a:cs typeface="Arial" panose="020B0604020202020204" pitchFamily="34" charset="0"/>
                <a:hlinkClick r:id="rId6"/>
              </a:rPr>
              <a:t>labour</a:t>
            </a:r>
            <a:r>
              <a:rPr lang="en-US" sz="1500">
                <a:latin typeface="Arial" panose="020B0604020202020204" pitchFamily="34" charset="0"/>
                <a:cs typeface="Arial" panose="020B0604020202020204" pitchFamily="34" charset="0"/>
                <a:hlinkClick r:id="rId6"/>
              </a:rPr>
              <a:t> market information </a:t>
            </a:r>
            <a:r>
              <a:rPr lang="en-US" sz="1500">
                <a:latin typeface="Arial" panose="020B0604020202020204" pitchFamily="34" charset="0"/>
                <a:cs typeface="Arial" panose="020B0604020202020204" pitchFamily="34" charset="0"/>
              </a:rPr>
              <a:t>(LMI) to see up-to-date information and statistics about working in different industries.</a:t>
            </a:r>
          </a:p>
        </p:txBody>
      </p:sp>
      <p:sp>
        <p:nvSpPr>
          <p:cNvPr id="31" name="Rectangle 30">
            <a:extLst>
              <a:ext uri="{FF2B5EF4-FFF2-40B4-BE49-F238E27FC236}">
                <a16:creationId xmlns:a16="http://schemas.microsoft.com/office/drawing/2014/main" id="{A468A104-0244-7861-2395-3CED8E0FAD91}"/>
              </a:ext>
              <a:ext uri="{C183D7F6-B498-43B3-948B-1728B52AA6E4}">
                <adec:decorative xmlns:adec="http://schemas.microsoft.com/office/drawing/2017/decorative" val="1"/>
              </a:ext>
            </a:extLst>
          </p:cNvPr>
          <p:cNvSpPr/>
          <p:nvPr/>
        </p:nvSpPr>
        <p:spPr>
          <a:xfrm>
            <a:off x="4408237" y="4275360"/>
            <a:ext cx="3641449" cy="1848700"/>
          </a:xfrm>
          <a:prstGeom prst="rect">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8EFC6947-45B2-7C7A-C886-7C881B614CDB}"/>
              </a:ext>
              <a:ext uri="{C183D7F6-B498-43B3-948B-1728B52AA6E4}">
                <adec:decorative xmlns:adec="http://schemas.microsoft.com/office/drawing/2017/decorative" val="1"/>
              </a:ext>
            </a:extLst>
          </p:cNvPr>
          <p:cNvSpPr/>
          <p:nvPr/>
        </p:nvSpPr>
        <p:spPr>
          <a:xfrm>
            <a:off x="8239655" y="4275360"/>
            <a:ext cx="3730312" cy="1848700"/>
          </a:xfrm>
          <a:prstGeom prst="rect">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a:extLst>
              <a:ext uri="{FF2B5EF4-FFF2-40B4-BE49-F238E27FC236}">
                <a16:creationId xmlns:a16="http://schemas.microsoft.com/office/drawing/2014/main" id="{27AF5762-E28F-462E-5D56-C410DDBEC008}"/>
              </a:ext>
            </a:extLst>
          </p:cNvPr>
          <p:cNvSpPr txBox="1"/>
          <p:nvPr/>
        </p:nvSpPr>
        <p:spPr>
          <a:xfrm>
            <a:off x="8207410" y="4279222"/>
            <a:ext cx="3762557" cy="1862048"/>
          </a:xfrm>
          <a:prstGeom prst="rect">
            <a:avLst/>
          </a:prstGeom>
          <a:noFill/>
        </p:spPr>
        <p:txBody>
          <a:bodyPr wrap="square" rtlCol="0">
            <a:spAutoFit/>
          </a:bodyPr>
          <a:lstStyle/>
          <a:p>
            <a:r>
              <a:rPr lang="en-US" sz="1500" b="1">
                <a:latin typeface="Arial" panose="020B0604020202020204" pitchFamily="34" charset="0"/>
                <a:cs typeface="Arial" panose="020B0604020202020204" pitchFamily="34" charset="0"/>
              </a:rPr>
              <a:t>Step 3: Setting goals to get there</a:t>
            </a:r>
          </a:p>
          <a:p>
            <a:r>
              <a:rPr lang="en-US" sz="1500">
                <a:latin typeface="Arial" panose="020B0604020202020204" pitchFamily="34" charset="0"/>
                <a:cs typeface="Arial" panose="020B0604020202020204" pitchFamily="34" charset="0"/>
              </a:rPr>
              <a:t>Now they have an idea of how their skills and interests match up to different careers, </a:t>
            </a:r>
            <a:r>
              <a:rPr lang="en-US" sz="1500" u="sng">
                <a:latin typeface="Arial" panose="020B0604020202020204" pitchFamily="34" charset="0"/>
                <a:cs typeface="Arial" panose="020B0604020202020204" pitchFamily="34" charset="0"/>
              </a:rPr>
              <a:t>help them set a plan to get there</a:t>
            </a:r>
            <a:r>
              <a:rPr lang="en-US" sz="1500">
                <a:latin typeface="Arial" panose="020B0604020202020204" pitchFamily="34" charset="0"/>
                <a:cs typeface="Arial" panose="020B0604020202020204" pitchFamily="34" charset="0"/>
              </a:rPr>
              <a:t>! </a:t>
            </a:r>
          </a:p>
          <a:p>
            <a:endParaRPr lang="en-US" sz="700">
              <a:latin typeface="Arial" panose="020B0604020202020204" pitchFamily="34" charset="0"/>
              <a:cs typeface="Arial" panose="020B0604020202020204" pitchFamily="34" charset="0"/>
            </a:endParaRPr>
          </a:p>
          <a:p>
            <a:r>
              <a:rPr lang="en-US" sz="1500">
                <a:latin typeface="Arial" panose="020B0604020202020204" pitchFamily="34" charset="0"/>
                <a:cs typeface="Arial" panose="020B0604020202020204" pitchFamily="34" charset="0"/>
              </a:rPr>
              <a:t>Research what qualifications could be required and speak to careers advisors at their school, or </a:t>
            </a:r>
            <a:r>
              <a:rPr lang="en-US" sz="1500">
                <a:latin typeface="Arial" panose="020B0604020202020204" pitchFamily="34" charset="0"/>
                <a:cs typeface="Arial" panose="020B0604020202020204" pitchFamily="34" charset="0"/>
                <a:hlinkClick r:id="rId7"/>
              </a:rPr>
              <a:t>online on NCS</a:t>
            </a:r>
            <a:r>
              <a:rPr lang="en-US" sz="1500">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3F3E28C5-D650-972B-2AD2-40F706986669}"/>
              </a:ext>
            </a:extLst>
          </p:cNvPr>
          <p:cNvSpPr>
            <a:spLocks noGrp="1"/>
          </p:cNvSpPr>
          <p:nvPr>
            <p:ph type="sldNum" sz="quarter" idx="12"/>
          </p:nvPr>
        </p:nvSpPr>
        <p:spPr/>
        <p:txBody>
          <a:bodyPr/>
          <a:lstStyle/>
          <a:p>
            <a:fld id="{CB588845-B1C0-47A1-8486-A744E3F378BF}" type="slidenum">
              <a:rPr lang="nb-NO" smtClean="0"/>
              <a:t>3</a:t>
            </a:fld>
            <a:endParaRPr lang="nb-NO"/>
          </a:p>
        </p:txBody>
      </p:sp>
    </p:spTree>
    <p:extLst>
      <p:ext uri="{BB962C8B-B14F-4D97-AF65-F5344CB8AC3E}">
        <p14:creationId xmlns:p14="http://schemas.microsoft.com/office/powerpoint/2010/main" val="4009705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84A7E-6E00-4869-8C77-B8BA885986D8}"/>
              </a:ext>
            </a:extLst>
          </p:cNvPr>
          <p:cNvSpPr>
            <a:spLocks noGrp="1"/>
          </p:cNvSpPr>
          <p:nvPr>
            <p:ph type="title"/>
          </p:nvPr>
        </p:nvSpPr>
        <p:spPr/>
        <p:txBody>
          <a:bodyPr/>
          <a:lstStyle/>
          <a:p>
            <a:r>
              <a:rPr lang="nb-NO" sz="3600" dirty="0">
                <a:latin typeface="Arial"/>
                <a:cs typeface="Arial"/>
              </a:rPr>
              <a:t>The main post-18 pathways</a:t>
            </a:r>
          </a:p>
        </p:txBody>
      </p:sp>
      <p:graphicFrame>
        <p:nvGraphicFramePr>
          <p:cNvPr id="4" name="Content Placeholder 3" descr="Undergraduate degrees&#10;Higher Technical Qualifications&#10;Apprenticeships&#10;Work">
            <a:extLst>
              <a:ext uri="{FF2B5EF4-FFF2-40B4-BE49-F238E27FC236}">
                <a16:creationId xmlns:a16="http://schemas.microsoft.com/office/drawing/2014/main" id="{79F37D8F-14A8-7D83-0FB4-617F1A68BD26}"/>
              </a:ext>
            </a:extLst>
          </p:cNvPr>
          <p:cNvGraphicFramePr>
            <a:graphicFrameLocks noGrp="1"/>
          </p:cNvGraphicFramePr>
          <p:nvPr>
            <p:ph idx="1"/>
            <p:extLst>
              <p:ext uri="{D42A27DB-BD31-4B8C-83A1-F6EECF244321}">
                <p14:modId xmlns:p14="http://schemas.microsoft.com/office/powerpoint/2010/main" val="10705154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B8C8FAE0-78BF-8ABC-C4B5-EF5F13D8267A}"/>
              </a:ext>
            </a:extLst>
          </p:cNvPr>
          <p:cNvSpPr>
            <a:spLocks noGrp="1"/>
          </p:cNvSpPr>
          <p:nvPr>
            <p:ph type="sldNum" sz="quarter" idx="12"/>
          </p:nvPr>
        </p:nvSpPr>
        <p:spPr/>
        <p:txBody>
          <a:bodyPr/>
          <a:lstStyle/>
          <a:p>
            <a:fld id="{CB588845-B1C0-47A1-8486-A744E3F378BF}" type="slidenum">
              <a:rPr lang="nb-NO" smtClean="0"/>
              <a:t>4</a:t>
            </a:fld>
            <a:endParaRPr lang="nb-NO"/>
          </a:p>
        </p:txBody>
      </p:sp>
    </p:spTree>
    <p:extLst>
      <p:ext uri="{BB962C8B-B14F-4D97-AF65-F5344CB8AC3E}">
        <p14:creationId xmlns:p14="http://schemas.microsoft.com/office/powerpoint/2010/main" val="31175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FF0A9-32B8-D656-09F3-C523F3080549}"/>
              </a:ext>
            </a:extLst>
          </p:cNvPr>
          <p:cNvSpPr>
            <a:spLocks noGrp="1"/>
          </p:cNvSpPr>
          <p:nvPr>
            <p:ph type="title"/>
          </p:nvPr>
        </p:nvSpPr>
        <p:spPr/>
        <p:txBody>
          <a:bodyPr>
            <a:normAutofit/>
          </a:bodyPr>
          <a:lstStyle/>
          <a:p>
            <a:r>
              <a:rPr lang="nb-NO" sz="3600" dirty="0">
                <a:latin typeface="Arial"/>
                <a:cs typeface="Arial"/>
              </a:rPr>
              <a:t>Undergraduate degrees</a:t>
            </a:r>
          </a:p>
        </p:txBody>
      </p:sp>
      <p:sp>
        <p:nvSpPr>
          <p:cNvPr id="3" name="Content Placeholder 2">
            <a:extLst>
              <a:ext uri="{FF2B5EF4-FFF2-40B4-BE49-F238E27FC236}">
                <a16:creationId xmlns:a16="http://schemas.microsoft.com/office/drawing/2014/main" id="{E2EB2EB2-ECD2-4ED8-BD2E-3E195EDC7CAE}"/>
              </a:ext>
            </a:extLst>
          </p:cNvPr>
          <p:cNvSpPr>
            <a:spLocks noGrp="1"/>
          </p:cNvSpPr>
          <p:nvPr>
            <p:ph idx="1"/>
          </p:nvPr>
        </p:nvSpPr>
        <p:spPr>
          <a:xfrm>
            <a:off x="838200" y="1825625"/>
            <a:ext cx="10831286" cy="4351338"/>
          </a:xfrm>
        </p:spPr>
        <p:txBody>
          <a:bodyPr vert="horz" lIns="91440" tIns="45720" rIns="91440" bIns="45720" rtlCol="0" anchor="t">
            <a:normAutofit/>
          </a:bodyPr>
          <a:lstStyle/>
          <a:p>
            <a:pPr marL="0" indent="0">
              <a:buNone/>
            </a:pPr>
            <a:r>
              <a:rPr lang="nb-NO" sz="2200" dirty="0">
                <a:latin typeface="Arial"/>
                <a:cs typeface="Arial"/>
              </a:rPr>
              <a:t>There are a variety of undergraduate degrees available, covering a diverse range of subjects and taught in different ways. Typically these:</a:t>
            </a:r>
          </a:p>
          <a:p>
            <a:r>
              <a:rPr lang="nb-NO" sz="2200" dirty="0">
                <a:latin typeface="Arial"/>
                <a:cs typeface="Arial"/>
              </a:rPr>
              <a:t>Are </a:t>
            </a:r>
            <a:r>
              <a:rPr lang="nb-NO" sz="2200" b="1" dirty="0">
                <a:latin typeface="Arial"/>
                <a:cs typeface="Arial"/>
              </a:rPr>
              <a:t>at least 3 years </a:t>
            </a:r>
            <a:r>
              <a:rPr lang="nb-NO" sz="2200" dirty="0">
                <a:latin typeface="Arial"/>
                <a:cs typeface="Arial"/>
              </a:rPr>
              <a:t>in length.</a:t>
            </a:r>
          </a:p>
          <a:p>
            <a:r>
              <a:rPr lang="nb-NO" sz="2200" dirty="0">
                <a:latin typeface="Arial"/>
                <a:cs typeface="Arial"/>
              </a:rPr>
              <a:t>Are </a:t>
            </a:r>
            <a:r>
              <a:rPr lang="nb-NO" sz="2200" b="1" dirty="0">
                <a:latin typeface="Arial"/>
                <a:cs typeface="Arial"/>
              </a:rPr>
              <a:t>taught largely in classrooms and lecture halls </a:t>
            </a:r>
            <a:r>
              <a:rPr lang="nb-NO" sz="2200" dirty="0">
                <a:latin typeface="Arial"/>
                <a:cs typeface="Arial"/>
              </a:rPr>
              <a:t>(as well as laboratories and workshops). Although some offer opportunities to take a year in industry. </a:t>
            </a:r>
          </a:p>
          <a:p>
            <a:r>
              <a:rPr lang="nb-NO" sz="2200" b="1" dirty="0">
                <a:latin typeface="Arial"/>
                <a:cs typeface="Arial"/>
              </a:rPr>
              <a:t>Require you to pay tuition fees and to cover your living expenses</a:t>
            </a:r>
            <a:r>
              <a:rPr lang="nb-NO" sz="2200" dirty="0">
                <a:latin typeface="Arial"/>
                <a:cs typeface="Arial"/>
              </a:rPr>
              <a:t>. These costs can be covered by a tuition loan (up to £9,250 a year) and a maintenance loan (up to £13,022). </a:t>
            </a:r>
            <a:endParaRPr lang="nb-NO" sz="2200" dirty="0"/>
          </a:p>
          <a:p>
            <a:r>
              <a:rPr lang="nb-NO" sz="2200" dirty="0">
                <a:latin typeface="Arial"/>
                <a:cs typeface="Arial"/>
              </a:rPr>
              <a:t>Can lead to an average </a:t>
            </a:r>
            <a:r>
              <a:rPr lang="nb-NO" sz="2200" b="1" dirty="0">
                <a:latin typeface="Arial"/>
                <a:cs typeface="Arial"/>
              </a:rPr>
              <a:t>graduate salary of £26,500 per year</a:t>
            </a:r>
          </a:p>
          <a:p>
            <a:r>
              <a:rPr lang="nb-NO" sz="2200" dirty="0">
                <a:latin typeface="Arial"/>
                <a:cs typeface="Arial"/>
              </a:rPr>
              <a:t>For more information see: </a:t>
            </a:r>
            <a:r>
              <a:rPr lang="nb-NO" sz="2200" dirty="0">
                <a:latin typeface="Arial"/>
                <a:cs typeface="Arial"/>
                <a:hlinkClick r:id="rId2"/>
              </a:rPr>
              <a:t>https://www.ucas.com/undergraduate</a:t>
            </a:r>
            <a:r>
              <a:rPr lang="nb-NO" sz="2200" dirty="0">
                <a:latin typeface="Arial"/>
                <a:cs typeface="Arial"/>
              </a:rPr>
              <a:t> </a:t>
            </a:r>
            <a:endParaRPr lang="nb-NO" sz="2200" dirty="0"/>
          </a:p>
          <a:p>
            <a:endParaRPr lang="nb-NO" sz="2400" dirty="0"/>
          </a:p>
        </p:txBody>
      </p:sp>
      <p:sp>
        <p:nvSpPr>
          <p:cNvPr id="5" name="Slide Number Placeholder 4">
            <a:extLst>
              <a:ext uri="{FF2B5EF4-FFF2-40B4-BE49-F238E27FC236}">
                <a16:creationId xmlns:a16="http://schemas.microsoft.com/office/drawing/2014/main" id="{60A6C9AB-DA06-45E0-1A2F-85186974A7C1}"/>
              </a:ext>
            </a:extLst>
          </p:cNvPr>
          <p:cNvSpPr>
            <a:spLocks noGrp="1"/>
          </p:cNvSpPr>
          <p:nvPr>
            <p:ph type="sldNum" sz="quarter" idx="12"/>
          </p:nvPr>
        </p:nvSpPr>
        <p:spPr/>
        <p:txBody>
          <a:bodyPr/>
          <a:lstStyle/>
          <a:p>
            <a:fld id="{CB588845-B1C0-47A1-8486-A744E3F378BF}" type="slidenum">
              <a:rPr lang="nb-NO" smtClean="0"/>
              <a:t>5</a:t>
            </a:fld>
            <a:endParaRPr lang="nb-NO"/>
          </a:p>
        </p:txBody>
      </p:sp>
    </p:spTree>
    <p:extLst>
      <p:ext uri="{BB962C8B-B14F-4D97-AF65-F5344CB8AC3E}">
        <p14:creationId xmlns:p14="http://schemas.microsoft.com/office/powerpoint/2010/main" val="1002457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FF0A9-32B8-D656-09F3-C523F3080549}"/>
              </a:ext>
            </a:extLst>
          </p:cNvPr>
          <p:cNvSpPr>
            <a:spLocks noGrp="1"/>
          </p:cNvSpPr>
          <p:nvPr>
            <p:ph type="title"/>
          </p:nvPr>
        </p:nvSpPr>
        <p:spPr/>
        <p:txBody>
          <a:bodyPr>
            <a:normAutofit/>
          </a:bodyPr>
          <a:lstStyle/>
          <a:p>
            <a:r>
              <a:rPr lang="nb-NO" sz="3600" err="1">
                <a:latin typeface="Arial"/>
                <a:cs typeface="Arial"/>
              </a:rPr>
              <a:t>Apprenticeships</a:t>
            </a:r>
            <a:endParaRPr lang="nb-NO" sz="3600">
              <a:latin typeface="Arial"/>
              <a:cs typeface="Arial"/>
            </a:endParaRPr>
          </a:p>
        </p:txBody>
      </p:sp>
      <p:sp>
        <p:nvSpPr>
          <p:cNvPr id="3" name="Content Placeholder 2">
            <a:extLst>
              <a:ext uri="{FF2B5EF4-FFF2-40B4-BE49-F238E27FC236}">
                <a16:creationId xmlns:a16="http://schemas.microsoft.com/office/drawing/2014/main" id="{E2EB2EB2-ECD2-4ED8-BD2E-3E195EDC7CAE}"/>
              </a:ext>
            </a:extLst>
          </p:cNvPr>
          <p:cNvSpPr>
            <a:spLocks noGrp="1"/>
          </p:cNvSpPr>
          <p:nvPr>
            <p:ph idx="1"/>
          </p:nvPr>
        </p:nvSpPr>
        <p:spPr>
          <a:xfrm>
            <a:off x="838200" y="1825625"/>
            <a:ext cx="10831286" cy="4351338"/>
          </a:xfrm>
        </p:spPr>
        <p:txBody>
          <a:bodyPr>
            <a:normAutofit/>
          </a:bodyPr>
          <a:lstStyle/>
          <a:p>
            <a:pPr marL="0" indent="0">
              <a:lnSpc>
                <a:spcPct val="100000"/>
              </a:lnSpc>
              <a:buNone/>
            </a:pPr>
            <a:r>
              <a:rPr lang="nb-NO" sz="2200"/>
              <a:t>Apprenticeships combine practical training in a job with study. Typically these: </a:t>
            </a:r>
          </a:p>
          <a:p>
            <a:pPr>
              <a:lnSpc>
                <a:spcPct val="100000"/>
              </a:lnSpc>
            </a:pPr>
            <a:r>
              <a:rPr lang="nb-NO" sz="2200"/>
              <a:t>Take </a:t>
            </a:r>
            <a:r>
              <a:rPr lang="nb-NO" sz="2200" b="1"/>
              <a:t>between 1 to 5 years to complete</a:t>
            </a:r>
            <a:r>
              <a:rPr lang="nb-NO" sz="2200"/>
              <a:t>, depending on their level</a:t>
            </a:r>
          </a:p>
          <a:p>
            <a:pPr>
              <a:lnSpc>
                <a:spcPct val="100000"/>
              </a:lnSpc>
            </a:pPr>
            <a:r>
              <a:rPr lang="nb-NO" sz="2200"/>
              <a:t>Involve </a:t>
            </a:r>
            <a:r>
              <a:rPr lang="nb-NO" sz="2200" b="1"/>
              <a:t>employment in a job of your choice, while studying </a:t>
            </a:r>
            <a:r>
              <a:rPr lang="nb-NO" sz="2200"/>
              <a:t>for a formal qualification (usually for 1 day a week at a FE college, university or training centre)</a:t>
            </a:r>
          </a:p>
          <a:p>
            <a:pPr>
              <a:lnSpc>
                <a:spcPct val="100000"/>
              </a:lnSpc>
            </a:pPr>
            <a:r>
              <a:rPr lang="nb-NO" sz="2200"/>
              <a:t>Allow you to get paid a salary, at least the </a:t>
            </a:r>
            <a:r>
              <a:rPr lang="nb-NO" sz="2200">
                <a:hlinkClick r:id="rId2"/>
              </a:rPr>
              <a:t>minimum apprenticeship wage</a:t>
            </a:r>
            <a:r>
              <a:rPr lang="nb-NO" sz="2200"/>
              <a:t>.</a:t>
            </a:r>
          </a:p>
          <a:p>
            <a:pPr>
              <a:lnSpc>
                <a:spcPct val="100000"/>
              </a:lnSpc>
            </a:pPr>
            <a:r>
              <a:rPr lang="nb-NO" sz="2200"/>
              <a:t>Can lead to earnings </a:t>
            </a:r>
            <a:r>
              <a:rPr lang="nb-NO" sz="2200" b="1"/>
              <a:t>between £19,000-£24,000 a year</a:t>
            </a:r>
            <a:r>
              <a:rPr lang="nb-NO" sz="2200"/>
              <a:t>, one-year post training. </a:t>
            </a:r>
          </a:p>
          <a:p>
            <a:pPr>
              <a:lnSpc>
                <a:spcPct val="100000"/>
              </a:lnSpc>
            </a:pPr>
            <a:r>
              <a:rPr lang="nb-NO" sz="2200"/>
              <a:t>For more information see: </a:t>
            </a:r>
            <a:r>
              <a:rPr lang="en-US" sz="2200">
                <a:hlinkClick r:id="rId3"/>
              </a:rPr>
              <a:t>https://www.ucas.com/apprenticeships</a:t>
            </a:r>
            <a:endParaRPr lang="nb-NO" sz="2200"/>
          </a:p>
        </p:txBody>
      </p:sp>
      <p:sp>
        <p:nvSpPr>
          <p:cNvPr id="5" name="Slide Number Placeholder 4">
            <a:extLst>
              <a:ext uri="{FF2B5EF4-FFF2-40B4-BE49-F238E27FC236}">
                <a16:creationId xmlns:a16="http://schemas.microsoft.com/office/drawing/2014/main" id="{60A6C9AB-DA06-45E0-1A2F-85186974A7C1}"/>
              </a:ext>
            </a:extLst>
          </p:cNvPr>
          <p:cNvSpPr>
            <a:spLocks noGrp="1"/>
          </p:cNvSpPr>
          <p:nvPr>
            <p:ph type="sldNum" sz="quarter" idx="12"/>
          </p:nvPr>
        </p:nvSpPr>
        <p:spPr/>
        <p:txBody>
          <a:bodyPr/>
          <a:lstStyle/>
          <a:p>
            <a:fld id="{CB588845-B1C0-47A1-8486-A744E3F378BF}" type="slidenum">
              <a:rPr lang="nb-NO" smtClean="0"/>
              <a:t>6</a:t>
            </a:fld>
            <a:endParaRPr lang="nb-NO"/>
          </a:p>
        </p:txBody>
      </p:sp>
    </p:spTree>
    <p:extLst>
      <p:ext uri="{BB962C8B-B14F-4D97-AF65-F5344CB8AC3E}">
        <p14:creationId xmlns:p14="http://schemas.microsoft.com/office/powerpoint/2010/main" val="1892712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B0CE1-09E9-29A1-8118-84D73F5540BE}"/>
              </a:ext>
            </a:extLst>
          </p:cNvPr>
          <p:cNvSpPr>
            <a:spLocks noGrp="1"/>
          </p:cNvSpPr>
          <p:nvPr>
            <p:ph type="title"/>
          </p:nvPr>
        </p:nvSpPr>
        <p:spPr/>
        <p:txBody>
          <a:bodyPr/>
          <a:lstStyle/>
          <a:p>
            <a:r>
              <a:rPr lang="nb-NO" sz="3600">
                <a:latin typeface="Arial"/>
                <a:cs typeface="Arial"/>
              </a:rPr>
              <a:t>Focus </a:t>
            </a:r>
            <a:r>
              <a:rPr lang="nb-NO" sz="3600" err="1">
                <a:latin typeface="Arial"/>
                <a:cs typeface="Arial"/>
              </a:rPr>
              <a:t>on</a:t>
            </a:r>
            <a:r>
              <a:rPr lang="nb-NO" sz="3600">
                <a:latin typeface="Arial"/>
                <a:cs typeface="Arial"/>
              </a:rPr>
              <a:t> </a:t>
            </a:r>
            <a:r>
              <a:rPr lang="nb-NO" sz="3600" err="1">
                <a:latin typeface="Arial"/>
                <a:cs typeface="Arial"/>
              </a:rPr>
              <a:t>HTQs</a:t>
            </a:r>
            <a:endParaRPr lang="nb-NO" sz="3600">
              <a:latin typeface="Arial"/>
              <a:cs typeface="Arial"/>
            </a:endParaRPr>
          </a:p>
        </p:txBody>
      </p:sp>
      <p:sp>
        <p:nvSpPr>
          <p:cNvPr id="3" name="Content Placeholder 2">
            <a:extLst>
              <a:ext uri="{FF2B5EF4-FFF2-40B4-BE49-F238E27FC236}">
                <a16:creationId xmlns:a16="http://schemas.microsoft.com/office/drawing/2014/main" id="{DEEF518B-9B82-ED11-BBBC-C17847E56C2D}"/>
              </a:ext>
            </a:extLst>
          </p:cNvPr>
          <p:cNvSpPr>
            <a:spLocks noGrp="1"/>
          </p:cNvSpPr>
          <p:nvPr>
            <p:ph idx="1"/>
          </p:nvPr>
        </p:nvSpPr>
        <p:spPr/>
        <p:txBody>
          <a:bodyPr>
            <a:normAutofit/>
          </a:bodyPr>
          <a:lstStyle/>
          <a:p>
            <a:pPr marL="0" indent="0">
              <a:buNone/>
            </a:pPr>
            <a:r>
              <a:rPr lang="nb-NO" sz="2200"/>
              <a:t>In this session we are going to focus on:</a:t>
            </a:r>
          </a:p>
          <a:p>
            <a:pPr marL="0" indent="0">
              <a:buNone/>
            </a:pPr>
            <a:endParaRPr lang="nb-NO" sz="2200"/>
          </a:p>
          <a:p>
            <a:pPr marL="0" indent="0" algn="ctr">
              <a:buNone/>
            </a:pPr>
            <a:r>
              <a:rPr lang="nb-NO" sz="2200" b="1">
                <a:solidFill>
                  <a:srgbClr val="EA5E0D"/>
                </a:solidFill>
              </a:rPr>
              <a:t>Higher Technical Qualifications (HTQs)</a:t>
            </a:r>
          </a:p>
          <a:p>
            <a:pPr marL="0" indent="0">
              <a:buNone/>
            </a:pPr>
            <a:endParaRPr lang="nb-NO" sz="2200"/>
          </a:p>
          <a:p>
            <a:pPr marL="0" indent="0">
              <a:buNone/>
            </a:pPr>
            <a:r>
              <a:rPr lang="nb-NO" sz="2200"/>
              <a:t>Has anyone come across this pathway before?</a:t>
            </a:r>
          </a:p>
        </p:txBody>
      </p:sp>
      <p:sp>
        <p:nvSpPr>
          <p:cNvPr id="5" name="Slide Number Placeholder 4">
            <a:extLst>
              <a:ext uri="{FF2B5EF4-FFF2-40B4-BE49-F238E27FC236}">
                <a16:creationId xmlns:a16="http://schemas.microsoft.com/office/drawing/2014/main" id="{141F374D-8147-65E2-0A6E-D01B5A659EDC}"/>
              </a:ext>
            </a:extLst>
          </p:cNvPr>
          <p:cNvSpPr>
            <a:spLocks noGrp="1"/>
          </p:cNvSpPr>
          <p:nvPr>
            <p:ph type="sldNum" sz="quarter" idx="12"/>
          </p:nvPr>
        </p:nvSpPr>
        <p:spPr/>
        <p:txBody>
          <a:bodyPr/>
          <a:lstStyle/>
          <a:p>
            <a:fld id="{CB588845-B1C0-47A1-8486-A744E3F378BF}" type="slidenum">
              <a:rPr lang="nb-NO" smtClean="0"/>
              <a:t>7</a:t>
            </a:fld>
            <a:endParaRPr lang="nb-NO"/>
          </a:p>
        </p:txBody>
      </p:sp>
    </p:spTree>
    <p:extLst>
      <p:ext uri="{BB962C8B-B14F-4D97-AF65-F5344CB8AC3E}">
        <p14:creationId xmlns:p14="http://schemas.microsoft.com/office/powerpoint/2010/main" val="2811732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40BFB-9E2B-CC5E-C67C-2B30F6817363}"/>
              </a:ext>
            </a:extLst>
          </p:cNvPr>
          <p:cNvSpPr>
            <a:spLocks noGrp="1"/>
          </p:cNvSpPr>
          <p:nvPr>
            <p:ph type="title"/>
          </p:nvPr>
        </p:nvSpPr>
        <p:spPr/>
        <p:txBody>
          <a:bodyPr>
            <a:normAutofit/>
          </a:bodyPr>
          <a:lstStyle/>
          <a:p>
            <a:r>
              <a:rPr lang="nb-NO" sz="3600">
                <a:latin typeface="Arial"/>
                <a:cs typeface="Arial"/>
              </a:rPr>
              <a:t>Show HTQ video</a:t>
            </a:r>
          </a:p>
        </p:txBody>
      </p:sp>
      <p:sp>
        <p:nvSpPr>
          <p:cNvPr id="3" name="Content Placeholder 2">
            <a:extLst>
              <a:ext uri="{FF2B5EF4-FFF2-40B4-BE49-F238E27FC236}">
                <a16:creationId xmlns:a16="http://schemas.microsoft.com/office/drawing/2014/main" id="{01B9AA7B-4414-F4B7-1DF7-89254D289824}"/>
              </a:ext>
            </a:extLst>
          </p:cNvPr>
          <p:cNvSpPr>
            <a:spLocks noGrp="1"/>
          </p:cNvSpPr>
          <p:nvPr>
            <p:ph idx="1"/>
          </p:nvPr>
        </p:nvSpPr>
        <p:spPr/>
        <p:txBody>
          <a:bodyPr/>
          <a:lstStyle/>
          <a:p>
            <a:endParaRPr lang="nb-NO"/>
          </a:p>
        </p:txBody>
      </p:sp>
      <p:sp>
        <p:nvSpPr>
          <p:cNvPr id="5" name="Slide Number Placeholder 4">
            <a:extLst>
              <a:ext uri="{FF2B5EF4-FFF2-40B4-BE49-F238E27FC236}">
                <a16:creationId xmlns:a16="http://schemas.microsoft.com/office/drawing/2014/main" id="{2E1AACCD-0382-E67F-88DE-AA2FCDECDE01}"/>
              </a:ext>
            </a:extLst>
          </p:cNvPr>
          <p:cNvSpPr>
            <a:spLocks noGrp="1"/>
          </p:cNvSpPr>
          <p:nvPr>
            <p:ph type="sldNum" sz="quarter" idx="12"/>
          </p:nvPr>
        </p:nvSpPr>
        <p:spPr/>
        <p:txBody>
          <a:bodyPr/>
          <a:lstStyle/>
          <a:p>
            <a:fld id="{CB588845-B1C0-47A1-8486-A744E3F378BF}" type="slidenum">
              <a:rPr lang="nb-NO" smtClean="0"/>
              <a:t>8</a:t>
            </a:fld>
            <a:endParaRPr lang="nb-NO"/>
          </a:p>
        </p:txBody>
      </p:sp>
    </p:spTree>
    <p:extLst>
      <p:ext uri="{BB962C8B-B14F-4D97-AF65-F5344CB8AC3E}">
        <p14:creationId xmlns:p14="http://schemas.microsoft.com/office/powerpoint/2010/main" val="3553693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05CB2-7D60-DDA6-169E-ED48CD75F2AD}"/>
              </a:ext>
            </a:extLst>
          </p:cNvPr>
          <p:cNvSpPr>
            <a:spLocks noGrp="1"/>
          </p:cNvSpPr>
          <p:nvPr>
            <p:ph type="title"/>
          </p:nvPr>
        </p:nvSpPr>
        <p:spPr>
          <a:xfrm>
            <a:off x="803564" y="561068"/>
            <a:ext cx="9178636" cy="1325563"/>
          </a:xfrm>
        </p:spPr>
        <p:txBody>
          <a:bodyPr vert="horz" lIns="91440" tIns="45720" rIns="91440" bIns="45720" rtlCol="0" anchor="t">
            <a:noAutofit/>
          </a:bodyPr>
          <a:lstStyle/>
          <a:p>
            <a:r>
              <a:rPr lang="en-US" sz="3600" kern="1200">
                <a:latin typeface="Arial"/>
                <a:cs typeface="Arial"/>
              </a:rPr>
              <a:t>What questions do you have about HTQs?</a:t>
            </a:r>
          </a:p>
        </p:txBody>
      </p:sp>
      <p:pic>
        <p:nvPicPr>
          <p:cNvPr id="5" name="Content Placeholder 4" descr="Customer review with solid fill">
            <a:extLst>
              <a:ext uri="{FF2B5EF4-FFF2-40B4-BE49-F238E27FC236}">
                <a16:creationId xmlns:a16="http://schemas.microsoft.com/office/drawing/2014/main" id="{6E8B2D55-2517-AD45-0CEC-A19BD5972FE2}"/>
              </a:ext>
            </a:extLst>
          </p:cNvPr>
          <p:cNvPicPr>
            <a:picLocks noGrp="1" noChangeAspect="1"/>
          </p:cNvPicPr>
          <p:nvPr>
            <p:ph idx="4294967295"/>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35095" y="1886630"/>
            <a:ext cx="3946162" cy="4125867"/>
          </a:xfrm>
          <a:prstGeom prst="rect">
            <a:avLst/>
          </a:prstGeom>
        </p:spPr>
      </p:pic>
      <p:sp>
        <p:nvSpPr>
          <p:cNvPr id="4" name="Slide Number Placeholder 3">
            <a:extLst>
              <a:ext uri="{FF2B5EF4-FFF2-40B4-BE49-F238E27FC236}">
                <a16:creationId xmlns:a16="http://schemas.microsoft.com/office/drawing/2014/main" id="{31E5C129-36ED-5A59-6319-D25AE3540037}"/>
              </a:ext>
            </a:extLst>
          </p:cNvPr>
          <p:cNvSpPr>
            <a:spLocks noGrp="1"/>
          </p:cNvSpPr>
          <p:nvPr>
            <p:ph type="sldNum" sz="quarter" idx="12"/>
          </p:nvPr>
        </p:nvSpPr>
        <p:spPr/>
        <p:txBody>
          <a:bodyPr/>
          <a:lstStyle/>
          <a:p>
            <a:fld id="{CB588845-B1C0-47A1-8486-A744E3F378BF}" type="slidenum">
              <a:rPr lang="nb-NO" smtClean="0"/>
              <a:t>9</a:t>
            </a:fld>
            <a:endParaRPr lang="nb-NO"/>
          </a:p>
        </p:txBody>
      </p:sp>
    </p:spTree>
    <p:extLst>
      <p:ext uri="{BB962C8B-B14F-4D97-AF65-F5344CB8AC3E}">
        <p14:creationId xmlns:p14="http://schemas.microsoft.com/office/powerpoint/2010/main" val="31460711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CLUDEHIDDENSLIDES" val="False"/>
  <p:tag name="NUMBEROFPAGES" val="1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30928ba-638b-4996-baf6-3bc88ab03f16" xsi:nil="true"/>
    <lcf76f155ced4ddcb4097134ff3c332f xmlns="5764b137-3147-4543-a592-fd0830ce7b9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60530F5782784BB766E78B7213EB34" ma:contentTypeVersion="13" ma:contentTypeDescription="Create a new document." ma:contentTypeScope="" ma:versionID="0606401339994506d01d4aa2d461e82b">
  <xsd:schema xmlns:xsd="http://www.w3.org/2001/XMLSchema" xmlns:xs="http://www.w3.org/2001/XMLSchema" xmlns:p="http://schemas.microsoft.com/office/2006/metadata/properties" xmlns:ns2="5764b137-3147-4543-a592-fd0830ce7b9f" xmlns:ns3="c30928ba-638b-4996-baf6-3bc88ab03f16" targetNamespace="http://schemas.microsoft.com/office/2006/metadata/properties" ma:root="true" ma:fieldsID="a68d7b1183d3ec663f151ec01b15425b" ns2:_="" ns3:_="">
    <xsd:import namespace="5764b137-3147-4543-a592-fd0830ce7b9f"/>
    <xsd:import namespace="c30928ba-638b-4996-baf6-3bc88ab03f1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64b137-3147-4543-a592-fd0830ce7b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ec07c698-60f5-424f-b9af-f4c59398b511"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0928ba-638b-4996-baf6-3bc88ab03f1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9bb5b902-79bf-42c3-91c3-0255facdccc2}" ma:internalName="TaxCatchAll" ma:showField="CatchAllData" ma:web="c30928ba-638b-4996-baf6-3bc88ab03f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2833FE-2B90-423C-A39B-EF943C365773}">
  <ds:schemaRefs>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 ds:uri="http://schemas.microsoft.com/office/2006/documentManagement/types"/>
    <ds:schemaRef ds:uri="7bedd4a7-c384-4cd7-b83d-09a2303688cd"/>
    <ds:schemaRef ds:uri="daa428e0-8bde-48df-95f8-3ae175514f6a"/>
    <ds:schemaRef ds:uri="http://purl.org/dc/dcmitype/"/>
    <ds:schemaRef ds:uri="http://purl.org/dc/elements/1.1/"/>
    <ds:schemaRef ds:uri="c30928ba-638b-4996-baf6-3bc88ab03f16"/>
    <ds:schemaRef ds:uri="5764b137-3147-4543-a592-fd0830ce7b9f"/>
  </ds:schemaRefs>
</ds:datastoreItem>
</file>

<file path=customXml/itemProps2.xml><?xml version="1.0" encoding="utf-8"?>
<ds:datastoreItem xmlns:ds="http://schemas.openxmlformats.org/officeDocument/2006/customXml" ds:itemID="{A1110D1F-898A-4525-AF4B-FED17D7B0B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64b137-3147-4543-a592-fd0830ce7b9f"/>
    <ds:schemaRef ds:uri="c30928ba-638b-4996-baf6-3bc88ab03f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7DAF49-D4BA-4D36-955F-69EAC57D6F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354</TotalTime>
  <Words>1965</Words>
  <Application>Microsoft Office PowerPoint</Application>
  <PresentationFormat>Widescreen</PresentationFormat>
  <Paragraphs>197</Paragraphs>
  <Slides>16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Century Schoolbook</vt:lpstr>
      <vt:lpstr>Segoe UI</vt:lpstr>
      <vt:lpstr>Symbol</vt:lpstr>
      <vt:lpstr>Wingdings</vt:lpstr>
      <vt:lpstr>Office Theme</vt:lpstr>
      <vt:lpstr>Post-18 pathways and Higher Technical Qualifications (HTQs)</vt:lpstr>
      <vt:lpstr>Aims of the session</vt:lpstr>
      <vt:lpstr>Supporting your child to make a career plan</vt:lpstr>
      <vt:lpstr>The main post-18 pathways</vt:lpstr>
      <vt:lpstr>Undergraduate degrees</vt:lpstr>
      <vt:lpstr>Apprenticeships</vt:lpstr>
      <vt:lpstr>Focus on HTQs</vt:lpstr>
      <vt:lpstr>Show HTQ video</vt:lpstr>
      <vt:lpstr>What questions do you have about HTQs?</vt:lpstr>
      <vt:lpstr>In summary: HTQs</vt:lpstr>
      <vt:lpstr>HTQ occupational routes and career opportunities </vt:lpstr>
      <vt:lpstr>Comparing post-18 pathways</vt:lpstr>
      <vt:lpstr>Which HTQs are available nearby?</vt:lpstr>
      <vt:lpstr>Next steps</vt:lpstr>
      <vt:lpstr>Effective careers conversations</vt:lpstr>
      <vt:lpstr>How to get the conversation going about HTQs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18 pathways and higher technical qualifications (HTQs)</dc:title>
  <dc:creator>Tristram John Hooley</dc:creator>
  <cp:lastModifiedBy>FRADD, Joanne</cp:lastModifiedBy>
  <cp:revision>16</cp:revision>
  <dcterms:created xsi:type="dcterms:W3CDTF">2023-10-31T07:17:09Z</dcterms:created>
  <dcterms:modified xsi:type="dcterms:W3CDTF">2024-05-07T09:23:06Z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MSIP_Label_3741da7a-79c1-417c-b408-16c0bfe99fca_Enabled">
    <vt:lpwstr>true</vt:lpwstr>
  </property>
  <property fmtid="{D5CDD505-2E9C-101B-9397-08002B2CF9AE}" pid="4" name="MSIP_Label_3741da7a-79c1-417c-b408-16c0bfe99fca_SetDate">
    <vt:lpwstr>2023-11-09T15:28:12Z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fc0c6817-da2f-4dae-b924-28b56c933ee9</vt:lpwstr>
  </property>
  <property fmtid="{D5CDD505-2E9C-101B-9397-08002B2CF9AE}" pid="9" name="MSIP_Label_3741da7a-79c1-417c-b408-16c0bfe99fca_ContentBits">
    <vt:lpwstr>0</vt:lpwstr>
  </property>
  <property fmtid="{D5CDD505-2E9C-101B-9397-08002B2CF9AE}" pid="10" name="ContentTypeId">
    <vt:lpwstr>0x01010024A2392AE95E6B46A83639B280478679</vt:lpwstr>
  </property>
</Properties>
</file>