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Lst>
  <p:notesMasterIdLst>
    <p:notesMasterId r:id="rId21"/>
  </p:notesMasterIdLst>
  <p:sldIdLst>
    <p:sldId id="257" r:id="rId5"/>
    <p:sldId id="281" r:id="rId6"/>
    <p:sldId id="282" r:id="rId7"/>
    <p:sldId id="258" r:id="rId8"/>
    <p:sldId id="259" r:id="rId9"/>
    <p:sldId id="286" r:id="rId10"/>
    <p:sldId id="263" r:id="rId11"/>
    <p:sldId id="264" r:id="rId12"/>
    <p:sldId id="266" r:id="rId13"/>
    <p:sldId id="278" r:id="rId14"/>
    <p:sldId id="288" r:id="rId15"/>
    <p:sldId id="287" r:id="rId16"/>
    <p:sldId id="272" r:id="rId17"/>
    <p:sldId id="270" r:id="rId18"/>
    <p:sldId id="284"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97326B-70DB-C9A5-3EBB-B1D4BA538EFA}" name="Avindri Chandraharan" initials="AC" userId="S::Avindri.Chandraharan1@kantar.com::a9724c93-d461-43ac-bfaa-faa1d78edee6" providerId="AD"/>
  <p188:author id="{1C157174-AF96-660E-9C03-9B538952AB8F}" name="Jake Fremantle" initials="JF" userId="S::Jake.Fremantle@veriangroup.com::f7198e83-0ee0-4ccf-9869-32d306386f85" providerId="AD"/>
  <p188:author id="{D82230A0-336C-90EC-E808-4FACBF39A7B6}" name="Avindri Chandraharan" initials="AC" userId="S::Avindri.Chandraharan1@veriangroup.com::1d4d43e6-cde5-4406-9aa6-603894f556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6DC"/>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ED85DA-1309-4065-9407-4625154F0D6A}" v="241" dt="2024-04-22T08:08:57.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964" autoAdjust="0"/>
    <p:restoredTop sz="86386" autoAdjust="0"/>
  </p:normalViewPr>
  <p:slideViewPr>
    <p:cSldViewPr snapToGrid="0">
      <p:cViewPr varScale="1">
        <p:scale>
          <a:sx n="54" d="100"/>
          <a:sy n="54" d="100"/>
        </p:scale>
        <p:origin x="240" y="1728"/>
      </p:cViewPr>
      <p:guideLst/>
    </p:cSldViewPr>
  </p:slideViewPr>
  <p:outlineViewPr>
    <p:cViewPr>
      <p:scale>
        <a:sx n="33" d="100"/>
        <a:sy n="33" d="100"/>
      </p:scale>
      <p:origin x="0" y="-28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4BF794-B772-49BF-959B-C36295E118C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nb-NO"/>
        </a:p>
      </dgm:t>
    </dgm:pt>
    <dgm:pt modelId="{9CBE4882-0859-455A-AA21-9D7752673D19}">
      <dgm:prSet phldrT="[Text]"/>
      <dgm:spPr>
        <a:solidFill>
          <a:srgbClr val="F79A00"/>
        </a:solidFill>
      </dgm:spPr>
      <dgm:t>
        <a:bodyPr/>
        <a:lstStyle/>
        <a:p>
          <a:r>
            <a:rPr lang="nb-NO" dirty="0">
              <a:solidFill>
                <a:schemeClr val="tx1"/>
              </a:solidFill>
              <a:latin typeface="Arial" panose="020B0604020202020204" pitchFamily="34" charset="0"/>
              <a:cs typeface="Arial" panose="020B0604020202020204" pitchFamily="34" charset="0"/>
            </a:rPr>
            <a:t>Undergraduate degrees</a:t>
          </a:r>
        </a:p>
      </dgm:t>
    </dgm:pt>
    <dgm:pt modelId="{EBD563A8-E3D1-4546-91FE-9DDAEF79AF71}" type="parTrans" cxnId="{E412FB31-A7D3-4350-B041-93330C7E7EA6}">
      <dgm:prSet/>
      <dgm:spPr/>
      <dgm:t>
        <a:bodyPr/>
        <a:lstStyle/>
        <a:p>
          <a:endParaRPr lang="nb-NO"/>
        </a:p>
      </dgm:t>
    </dgm:pt>
    <dgm:pt modelId="{64EFC5B3-50FE-4F07-887C-12DFBD566B88}" type="sibTrans" cxnId="{E412FB31-A7D3-4350-B041-93330C7E7EA6}">
      <dgm:prSet/>
      <dgm:spPr/>
      <dgm:t>
        <a:bodyPr/>
        <a:lstStyle/>
        <a:p>
          <a:endParaRPr lang="nb-NO"/>
        </a:p>
      </dgm:t>
    </dgm:pt>
    <dgm:pt modelId="{BA63B697-DA0D-418B-9CE9-C344049D4A1E}">
      <dgm:prSet phldrT="[Text]"/>
      <dgm:spPr>
        <a:solidFill>
          <a:srgbClr val="F79A00"/>
        </a:solidFill>
      </dgm:spPr>
      <dgm:t>
        <a:bodyPr/>
        <a:lstStyle/>
        <a:p>
          <a:r>
            <a:rPr lang="nb-NO" dirty="0">
              <a:solidFill>
                <a:schemeClr val="tx1"/>
              </a:solidFill>
              <a:latin typeface="Arial" panose="020B0604020202020204" pitchFamily="34" charset="0"/>
              <a:cs typeface="Arial" panose="020B0604020202020204" pitchFamily="34" charset="0"/>
            </a:rPr>
            <a:t>Apprenticeships</a:t>
          </a:r>
        </a:p>
      </dgm:t>
    </dgm:pt>
    <dgm:pt modelId="{9CBCF80E-9537-4AF4-8AAE-46B293296DA6}" type="parTrans" cxnId="{4A0DABD2-DE09-4781-8626-4EFD9CA938C0}">
      <dgm:prSet/>
      <dgm:spPr/>
      <dgm:t>
        <a:bodyPr/>
        <a:lstStyle/>
        <a:p>
          <a:endParaRPr lang="nb-NO"/>
        </a:p>
      </dgm:t>
    </dgm:pt>
    <dgm:pt modelId="{9A7F9B8E-19B7-4ACD-990A-66BA07D6C2F2}" type="sibTrans" cxnId="{4A0DABD2-DE09-4781-8626-4EFD9CA938C0}">
      <dgm:prSet/>
      <dgm:spPr/>
      <dgm:t>
        <a:bodyPr/>
        <a:lstStyle/>
        <a:p>
          <a:endParaRPr lang="nb-NO"/>
        </a:p>
      </dgm:t>
    </dgm:pt>
    <dgm:pt modelId="{B42A749E-923A-4E8C-8510-E037DA0C3EE3}">
      <dgm:prSet phldrT="[Text]"/>
      <dgm:spPr>
        <a:solidFill>
          <a:srgbClr val="F79A00"/>
        </a:solidFill>
      </dgm:spPr>
      <dgm:t>
        <a:bodyPr/>
        <a:lstStyle/>
        <a:p>
          <a:r>
            <a:rPr lang="nb-NO" dirty="0">
              <a:solidFill>
                <a:schemeClr val="tx1"/>
              </a:solidFill>
              <a:latin typeface="Arial" panose="020B0604020202020204" pitchFamily="34" charset="0"/>
              <a:cs typeface="Arial" panose="020B0604020202020204" pitchFamily="34" charset="0"/>
            </a:rPr>
            <a:t>Other technical education e.g. HTQs</a:t>
          </a:r>
        </a:p>
      </dgm:t>
    </dgm:pt>
    <dgm:pt modelId="{B54862AD-7276-4AC3-B5FB-E2E3ACDFFAE6}" type="parTrans" cxnId="{CCF1C673-C6AF-4296-BC32-37A10E26F632}">
      <dgm:prSet/>
      <dgm:spPr/>
      <dgm:t>
        <a:bodyPr/>
        <a:lstStyle/>
        <a:p>
          <a:endParaRPr lang="nb-NO"/>
        </a:p>
      </dgm:t>
    </dgm:pt>
    <dgm:pt modelId="{765DCB63-428B-4370-9A5D-C38F7B64BC6A}" type="sibTrans" cxnId="{CCF1C673-C6AF-4296-BC32-37A10E26F632}">
      <dgm:prSet/>
      <dgm:spPr/>
      <dgm:t>
        <a:bodyPr/>
        <a:lstStyle/>
        <a:p>
          <a:endParaRPr lang="nb-NO"/>
        </a:p>
      </dgm:t>
    </dgm:pt>
    <dgm:pt modelId="{D5013965-F057-4C66-AA28-D4966B64E3F7}">
      <dgm:prSet phldrT="[Text]"/>
      <dgm:spPr>
        <a:solidFill>
          <a:srgbClr val="F79A00"/>
        </a:solidFill>
      </dgm:spPr>
      <dgm:t>
        <a:bodyPr/>
        <a:lstStyle/>
        <a:p>
          <a:r>
            <a:rPr lang="nb-NO" dirty="0">
              <a:solidFill>
                <a:schemeClr val="tx1"/>
              </a:solidFill>
              <a:latin typeface="Arial" panose="020B0604020202020204" pitchFamily="34" charset="0"/>
              <a:cs typeface="Arial" panose="020B0604020202020204" pitchFamily="34" charset="0"/>
            </a:rPr>
            <a:t>Work</a:t>
          </a:r>
        </a:p>
      </dgm:t>
    </dgm:pt>
    <dgm:pt modelId="{72E71575-EF07-48CB-BB44-EE3942C85408}" type="parTrans" cxnId="{3E5D579B-FFE9-4F36-801C-FD6E33B34F1A}">
      <dgm:prSet/>
      <dgm:spPr/>
      <dgm:t>
        <a:bodyPr/>
        <a:lstStyle/>
        <a:p>
          <a:endParaRPr lang="nb-NO"/>
        </a:p>
      </dgm:t>
    </dgm:pt>
    <dgm:pt modelId="{48013CE9-24F3-41DA-9580-2775A3D84000}" type="sibTrans" cxnId="{3E5D579B-FFE9-4F36-801C-FD6E33B34F1A}">
      <dgm:prSet/>
      <dgm:spPr/>
      <dgm:t>
        <a:bodyPr/>
        <a:lstStyle/>
        <a:p>
          <a:endParaRPr lang="nb-NO"/>
        </a:p>
      </dgm:t>
    </dgm:pt>
    <dgm:pt modelId="{80D14CE6-7EC4-4C35-9BFE-0B2FFB110394}" type="pres">
      <dgm:prSet presAssocID="{644BF794-B772-49BF-959B-C36295E118CB}" presName="linear" presStyleCnt="0">
        <dgm:presLayoutVars>
          <dgm:animLvl val="lvl"/>
          <dgm:resizeHandles val="exact"/>
        </dgm:presLayoutVars>
      </dgm:prSet>
      <dgm:spPr/>
    </dgm:pt>
    <dgm:pt modelId="{D76147EF-7800-4882-A976-9B5B9830D95A}" type="pres">
      <dgm:prSet presAssocID="{9CBE4882-0859-455A-AA21-9D7752673D19}" presName="parentText" presStyleLbl="node1" presStyleIdx="0" presStyleCnt="4">
        <dgm:presLayoutVars>
          <dgm:chMax val="0"/>
          <dgm:bulletEnabled val="1"/>
        </dgm:presLayoutVars>
      </dgm:prSet>
      <dgm:spPr/>
    </dgm:pt>
    <dgm:pt modelId="{ED8FE436-A1C9-49FE-A72A-C3316EEBEE64}" type="pres">
      <dgm:prSet presAssocID="{64EFC5B3-50FE-4F07-887C-12DFBD566B88}" presName="spacer" presStyleCnt="0"/>
      <dgm:spPr/>
    </dgm:pt>
    <dgm:pt modelId="{DB66ED65-F63F-40E1-9942-6147C3C3CDC2}" type="pres">
      <dgm:prSet presAssocID="{BA63B697-DA0D-418B-9CE9-C344049D4A1E}" presName="parentText" presStyleLbl="node1" presStyleIdx="1" presStyleCnt="4">
        <dgm:presLayoutVars>
          <dgm:chMax val="0"/>
          <dgm:bulletEnabled val="1"/>
        </dgm:presLayoutVars>
      </dgm:prSet>
      <dgm:spPr/>
    </dgm:pt>
    <dgm:pt modelId="{E3337C6F-9BEE-460D-BFCC-CED625229886}" type="pres">
      <dgm:prSet presAssocID="{9A7F9B8E-19B7-4ACD-990A-66BA07D6C2F2}" presName="spacer" presStyleCnt="0"/>
      <dgm:spPr/>
    </dgm:pt>
    <dgm:pt modelId="{8C2FD9B6-2B5E-4C06-9C22-4EE68C1D7996}" type="pres">
      <dgm:prSet presAssocID="{B42A749E-923A-4E8C-8510-E037DA0C3EE3}" presName="parentText" presStyleLbl="node1" presStyleIdx="2" presStyleCnt="4">
        <dgm:presLayoutVars>
          <dgm:chMax val="0"/>
          <dgm:bulletEnabled val="1"/>
        </dgm:presLayoutVars>
      </dgm:prSet>
      <dgm:spPr/>
    </dgm:pt>
    <dgm:pt modelId="{FEC5CC1A-E6AE-4A70-BF63-D0504AF414B8}" type="pres">
      <dgm:prSet presAssocID="{765DCB63-428B-4370-9A5D-C38F7B64BC6A}" presName="spacer" presStyleCnt="0"/>
      <dgm:spPr/>
    </dgm:pt>
    <dgm:pt modelId="{42C45FC6-A63C-4883-98E5-C0FA8B9DCBA1}" type="pres">
      <dgm:prSet presAssocID="{D5013965-F057-4C66-AA28-D4966B64E3F7}" presName="parentText" presStyleLbl="node1" presStyleIdx="3" presStyleCnt="4">
        <dgm:presLayoutVars>
          <dgm:chMax val="0"/>
          <dgm:bulletEnabled val="1"/>
        </dgm:presLayoutVars>
      </dgm:prSet>
      <dgm:spPr/>
    </dgm:pt>
  </dgm:ptLst>
  <dgm:cxnLst>
    <dgm:cxn modelId="{56554E20-98B1-4463-899D-078EE924D941}" type="presOf" srcId="{B42A749E-923A-4E8C-8510-E037DA0C3EE3}" destId="{8C2FD9B6-2B5E-4C06-9C22-4EE68C1D7996}" srcOrd="0" destOrd="0" presId="urn:microsoft.com/office/officeart/2005/8/layout/vList2"/>
    <dgm:cxn modelId="{E412FB31-A7D3-4350-B041-93330C7E7EA6}" srcId="{644BF794-B772-49BF-959B-C36295E118CB}" destId="{9CBE4882-0859-455A-AA21-9D7752673D19}" srcOrd="0" destOrd="0" parTransId="{EBD563A8-E3D1-4546-91FE-9DDAEF79AF71}" sibTransId="{64EFC5B3-50FE-4F07-887C-12DFBD566B88}"/>
    <dgm:cxn modelId="{40155C59-E13A-4122-AAD8-77A3CDB4F71E}" type="presOf" srcId="{9CBE4882-0859-455A-AA21-9D7752673D19}" destId="{D76147EF-7800-4882-A976-9B5B9830D95A}" srcOrd="0" destOrd="0" presId="urn:microsoft.com/office/officeart/2005/8/layout/vList2"/>
    <dgm:cxn modelId="{CCF1C673-C6AF-4296-BC32-37A10E26F632}" srcId="{644BF794-B772-49BF-959B-C36295E118CB}" destId="{B42A749E-923A-4E8C-8510-E037DA0C3EE3}" srcOrd="2" destOrd="0" parTransId="{B54862AD-7276-4AC3-B5FB-E2E3ACDFFAE6}" sibTransId="{765DCB63-428B-4370-9A5D-C38F7B64BC6A}"/>
    <dgm:cxn modelId="{3E5D579B-FFE9-4F36-801C-FD6E33B34F1A}" srcId="{644BF794-B772-49BF-959B-C36295E118CB}" destId="{D5013965-F057-4C66-AA28-D4966B64E3F7}" srcOrd="3" destOrd="0" parTransId="{72E71575-EF07-48CB-BB44-EE3942C85408}" sibTransId="{48013CE9-24F3-41DA-9580-2775A3D84000}"/>
    <dgm:cxn modelId="{C7719AC5-39D4-4C71-944F-E5E944489B44}" type="presOf" srcId="{D5013965-F057-4C66-AA28-D4966B64E3F7}" destId="{42C45FC6-A63C-4883-98E5-C0FA8B9DCBA1}" srcOrd="0" destOrd="0" presId="urn:microsoft.com/office/officeart/2005/8/layout/vList2"/>
    <dgm:cxn modelId="{4A0DABD2-DE09-4781-8626-4EFD9CA938C0}" srcId="{644BF794-B772-49BF-959B-C36295E118CB}" destId="{BA63B697-DA0D-418B-9CE9-C344049D4A1E}" srcOrd="1" destOrd="0" parTransId="{9CBCF80E-9537-4AF4-8AAE-46B293296DA6}" sibTransId="{9A7F9B8E-19B7-4ACD-990A-66BA07D6C2F2}"/>
    <dgm:cxn modelId="{457EB8E6-0EC6-4D3C-8296-A028C594846B}" type="presOf" srcId="{BA63B697-DA0D-418B-9CE9-C344049D4A1E}" destId="{DB66ED65-F63F-40E1-9942-6147C3C3CDC2}" srcOrd="0" destOrd="0" presId="urn:microsoft.com/office/officeart/2005/8/layout/vList2"/>
    <dgm:cxn modelId="{93967EFA-B51F-48F1-98AE-D3690AAFCCB4}" type="presOf" srcId="{644BF794-B772-49BF-959B-C36295E118CB}" destId="{80D14CE6-7EC4-4C35-9BFE-0B2FFB110394}" srcOrd="0" destOrd="0" presId="urn:microsoft.com/office/officeart/2005/8/layout/vList2"/>
    <dgm:cxn modelId="{795D3862-608A-49DD-8367-1B184B8E76CB}" type="presParOf" srcId="{80D14CE6-7EC4-4C35-9BFE-0B2FFB110394}" destId="{D76147EF-7800-4882-A976-9B5B9830D95A}" srcOrd="0" destOrd="0" presId="urn:microsoft.com/office/officeart/2005/8/layout/vList2"/>
    <dgm:cxn modelId="{37AB04D4-A45D-4764-9B9A-B0AB3FEB7CDE}" type="presParOf" srcId="{80D14CE6-7EC4-4C35-9BFE-0B2FFB110394}" destId="{ED8FE436-A1C9-49FE-A72A-C3316EEBEE64}" srcOrd="1" destOrd="0" presId="urn:microsoft.com/office/officeart/2005/8/layout/vList2"/>
    <dgm:cxn modelId="{F8DF56C8-9B69-4F8E-AFD9-15507DE0AB6D}" type="presParOf" srcId="{80D14CE6-7EC4-4C35-9BFE-0B2FFB110394}" destId="{DB66ED65-F63F-40E1-9942-6147C3C3CDC2}" srcOrd="2" destOrd="0" presId="urn:microsoft.com/office/officeart/2005/8/layout/vList2"/>
    <dgm:cxn modelId="{DB60E08D-7F80-447C-AA7A-009B5F781129}" type="presParOf" srcId="{80D14CE6-7EC4-4C35-9BFE-0B2FFB110394}" destId="{E3337C6F-9BEE-460D-BFCC-CED625229886}" srcOrd="3" destOrd="0" presId="urn:microsoft.com/office/officeart/2005/8/layout/vList2"/>
    <dgm:cxn modelId="{B42BF769-2174-4E5E-AB83-C1691269C4BB}" type="presParOf" srcId="{80D14CE6-7EC4-4C35-9BFE-0B2FFB110394}" destId="{8C2FD9B6-2B5E-4C06-9C22-4EE68C1D7996}" srcOrd="4" destOrd="0" presId="urn:microsoft.com/office/officeart/2005/8/layout/vList2"/>
    <dgm:cxn modelId="{EE90AF05-BD2F-4074-A435-D4773602BC58}" type="presParOf" srcId="{80D14CE6-7EC4-4C35-9BFE-0B2FFB110394}" destId="{FEC5CC1A-E6AE-4A70-BF63-D0504AF414B8}" srcOrd="5" destOrd="0" presId="urn:microsoft.com/office/officeart/2005/8/layout/vList2"/>
    <dgm:cxn modelId="{CD7511D3-EF0C-4BE3-A9BD-30DF566A4FA0}" type="presParOf" srcId="{80D14CE6-7EC4-4C35-9BFE-0B2FFB110394}" destId="{42C45FC6-A63C-4883-98E5-C0FA8B9DCBA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147EF-7800-4882-A976-9B5B9830D95A}">
      <dsp:nvSpPr>
        <dsp:cNvPr id="0" name=""/>
        <dsp:cNvSpPr/>
      </dsp:nvSpPr>
      <dsp:spPr>
        <a:xfrm>
          <a:off x="0" y="28629"/>
          <a:ext cx="10515600" cy="982799"/>
        </a:xfrm>
        <a:prstGeom prst="roundRect">
          <a:avLst/>
        </a:prstGeom>
        <a:solidFill>
          <a:srgbClr val="F79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b-NO" sz="4200" kern="1200" dirty="0">
              <a:solidFill>
                <a:schemeClr val="tx1"/>
              </a:solidFill>
              <a:latin typeface="Arial" panose="020B0604020202020204" pitchFamily="34" charset="0"/>
              <a:cs typeface="Arial" panose="020B0604020202020204" pitchFamily="34" charset="0"/>
            </a:rPr>
            <a:t>Undergraduate degrees</a:t>
          </a:r>
        </a:p>
      </dsp:txBody>
      <dsp:txXfrm>
        <a:off x="47976" y="76605"/>
        <a:ext cx="10419648" cy="886847"/>
      </dsp:txXfrm>
    </dsp:sp>
    <dsp:sp modelId="{DB66ED65-F63F-40E1-9942-6147C3C3CDC2}">
      <dsp:nvSpPr>
        <dsp:cNvPr id="0" name=""/>
        <dsp:cNvSpPr/>
      </dsp:nvSpPr>
      <dsp:spPr>
        <a:xfrm>
          <a:off x="0" y="1132389"/>
          <a:ext cx="10515600" cy="982799"/>
        </a:xfrm>
        <a:prstGeom prst="roundRect">
          <a:avLst/>
        </a:prstGeom>
        <a:solidFill>
          <a:srgbClr val="F79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b-NO" sz="4200" kern="1200" dirty="0">
              <a:solidFill>
                <a:schemeClr val="tx1"/>
              </a:solidFill>
              <a:latin typeface="Arial" panose="020B0604020202020204" pitchFamily="34" charset="0"/>
              <a:cs typeface="Arial" panose="020B0604020202020204" pitchFamily="34" charset="0"/>
            </a:rPr>
            <a:t>Apprenticeships</a:t>
          </a:r>
        </a:p>
      </dsp:txBody>
      <dsp:txXfrm>
        <a:off x="47976" y="1180365"/>
        <a:ext cx="10419648" cy="886847"/>
      </dsp:txXfrm>
    </dsp:sp>
    <dsp:sp modelId="{8C2FD9B6-2B5E-4C06-9C22-4EE68C1D7996}">
      <dsp:nvSpPr>
        <dsp:cNvPr id="0" name=""/>
        <dsp:cNvSpPr/>
      </dsp:nvSpPr>
      <dsp:spPr>
        <a:xfrm>
          <a:off x="0" y="2236149"/>
          <a:ext cx="10515600" cy="982799"/>
        </a:xfrm>
        <a:prstGeom prst="roundRect">
          <a:avLst/>
        </a:prstGeom>
        <a:solidFill>
          <a:srgbClr val="F79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b-NO" sz="4200" kern="1200" dirty="0">
              <a:solidFill>
                <a:schemeClr val="tx1"/>
              </a:solidFill>
              <a:latin typeface="Arial" panose="020B0604020202020204" pitchFamily="34" charset="0"/>
              <a:cs typeface="Arial" panose="020B0604020202020204" pitchFamily="34" charset="0"/>
            </a:rPr>
            <a:t>Other technical education e.g. HTQs</a:t>
          </a:r>
        </a:p>
      </dsp:txBody>
      <dsp:txXfrm>
        <a:off x="47976" y="2284125"/>
        <a:ext cx="10419648" cy="886847"/>
      </dsp:txXfrm>
    </dsp:sp>
    <dsp:sp modelId="{42C45FC6-A63C-4883-98E5-C0FA8B9DCBA1}">
      <dsp:nvSpPr>
        <dsp:cNvPr id="0" name=""/>
        <dsp:cNvSpPr/>
      </dsp:nvSpPr>
      <dsp:spPr>
        <a:xfrm>
          <a:off x="0" y="3339909"/>
          <a:ext cx="10515600" cy="982799"/>
        </a:xfrm>
        <a:prstGeom prst="roundRect">
          <a:avLst/>
        </a:prstGeom>
        <a:solidFill>
          <a:srgbClr val="F79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b-NO" sz="4200" kern="1200" dirty="0">
              <a:solidFill>
                <a:schemeClr val="tx1"/>
              </a:solidFill>
              <a:latin typeface="Arial" panose="020B0604020202020204" pitchFamily="34" charset="0"/>
              <a:cs typeface="Arial" panose="020B0604020202020204" pitchFamily="34" charset="0"/>
            </a:rPr>
            <a:t>Work</a:t>
          </a:r>
        </a:p>
      </dsp:txBody>
      <dsp:txXfrm>
        <a:off x="47976" y="3387885"/>
        <a:ext cx="10419648" cy="8868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F6D7C-7469-44F6-A3C4-485BF055B406}" type="datetimeFigureOut">
              <a:rPr lang="en-GB" smtClean="0"/>
              <a:t>02/05/2024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1A6D5-4679-4E14-830D-DEC41A1ADE16}" type="slidenum">
              <a:rPr lang="en-GB" smtClean="0"/>
              <a:t>‹#›</a:t>
            </a:fld>
            <a:endParaRPr lang="en-GB"/>
          </a:p>
        </p:txBody>
      </p:sp>
    </p:spTree>
    <p:extLst>
      <p:ext uri="{BB962C8B-B14F-4D97-AF65-F5344CB8AC3E}">
        <p14:creationId xmlns:p14="http://schemas.microsoft.com/office/powerpoint/2010/main" val="211032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reativecommons.org/licenses/by-nc-nd/2.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mazingapprenticeships.com/app/uploads/2023/10/Higher-Technical-Qualifications-guide-1.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amazingapprenticeships.com/app/uploads/2023/10/HTQs-one-page-guide-1.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 This lesson should ideally be targeted at Year 12 students (Year 1 students in college), or Year 11 students, and be delivered early in the academic year.</a:t>
            </a:r>
            <a:endParaRPr lang="en-GB" b="1" dirty="0"/>
          </a:p>
          <a:p>
            <a:endParaRPr lang="en-GB" dirty="0"/>
          </a:p>
        </p:txBody>
      </p:sp>
      <p:sp>
        <p:nvSpPr>
          <p:cNvPr id="4" name="Slide Number Placeholder 3"/>
          <p:cNvSpPr>
            <a:spLocks noGrp="1"/>
          </p:cNvSpPr>
          <p:nvPr>
            <p:ph type="sldNum" sz="quarter" idx="5"/>
          </p:nvPr>
        </p:nvSpPr>
        <p:spPr/>
        <p:txBody>
          <a:bodyPr/>
          <a:lstStyle/>
          <a:p>
            <a:fld id="{B3F1A6D5-4679-4E14-830D-DEC41A1ADE16}" type="slidenum">
              <a:rPr lang="en-GB" smtClean="0"/>
              <a:t>1</a:t>
            </a:fld>
            <a:endParaRPr lang="en-GB"/>
          </a:p>
        </p:txBody>
      </p:sp>
    </p:spTree>
    <p:extLst>
      <p:ext uri="{BB962C8B-B14F-4D97-AF65-F5344CB8AC3E}">
        <p14:creationId xmlns:p14="http://schemas.microsoft.com/office/powerpoint/2010/main" val="3911841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Image licensed under </a:t>
            </a:r>
            <a:r>
              <a:rPr lang="nb-NO" u="none" strike="noStrike" dirty="0">
                <a:solidFill>
                  <a:srgbClr val="006DAC"/>
                </a:solidFill>
                <a:effectLst/>
                <a:hlinkClick r:id="rId3"/>
              </a:rPr>
              <a:t>Attribution-NonCommercial-NoDerivs (CC BY-NC-ND 2.0)</a:t>
            </a:r>
            <a:r>
              <a:rPr lang="nb-NO" u="none" strike="noStrike" dirty="0">
                <a:solidFill>
                  <a:srgbClr val="006DAC"/>
                </a:solidFill>
                <a:effectLst/>
              </a:rPr>
              <a:t> from Toyota UK at </a:t>
            </a:r>
            <a:r>
              <a:rPr lang="nb-NO" dirty="0"/>
              <a:t>https://www.flickr.com/photos/toyotauk/6343125285</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D84D1-7E0F-4356-8B6E-AEBC6380CB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81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F1A6D5-4679-4E14-830D-DEC41A1ADE16}" type="slidenum">
              <a:rPr lang="en-GB" smtClean="0"/>
              <a:t>6</a:t>
            </a:fld>
            <a:endParaRPr lang="en-GB"/>
          </a:p>
        </p:txBody>
      </p:sp>
    </p:spTree>
    <p:extLst>
      <p:ext uri="{BB962C8B-B14F-4D97-AF65-F5344CB8AC3E}">
        <p14:creationId xmlns:p14="http://schemas.microsoft.com/office/powerpoint/2010/main" val="3789665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A375-D3D0-497D-BD13-222FA3D6565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405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F1A6D5-4679-4E14-830D-DEC41A1ADE16}" type="slidenum">
              <a:rPr lang="en-GB" smtClean="0"/>
              <a:t>14</a:t>
            </a:fld>
            <a:endParaRPr lang="en-GB"/>
          </a:p>
        </p:txBody>
      </p:sp>
    </p:spTree>
    <p:extLst>
      <p:ext uri="{BB962C8B-B14F-4D97-AF65-F5344CB8AC3E}">
        <p14:creationId xmlns:p14="http://schemas.microsoft.com/office/powerpoint/2010/main" val="37693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dirty="0"/>
              <a:t>Delivery note: Consider providing students with a summary leaflet about HTQs so they can look into further information in their own time. </a:t>
            </a:r>
          </a:p>
          <a:p>
            <a:pPr>
              <a:lnSpc>
                <a:spcPct val="107000"/>
              </a:lnSpc>
              <a:spcAft>
                <a:spcPts val="800"/>
              </a:spcAft>
            </a:pPr>
            <a:r>
              <a:rPr lang="en-US" sz="1800" b="0" kern="100" dirty="0">
                <a:effectLst/>
                <a:latin typeface="Calibri" panose="020F0502020204030204" pitchFamily="34" charset="0"/>
                <a:ea typeface="Calibri" panose="020F0502020204030204" pitchFamily="34" charset="0"/>
                <a:cs typeface="Calibri" panose="020F0502020204030204" pitchFamily="34" charset="0"/>
              </a:rPr>
              <a:t>-A</a:t>
            </a:r>
            <a:r>
              <a:rPr lang="en-GB" sz="1800" b="0" kern="100" dirty="0">
                <a:effectLst/>
                <a:latin typeface="Calibri" panose="020F0502020204030204" pitchFamily="34" charset="0"/>
                <a:ea typeface="Calibri" panose="020F0502020204030204" pitchFamily="34" charset="0"/>
                <a:cs typeface="Calibri" panose="020F0502020204030204" pitchFamily="34" charset="0"/>
              </a:rPr>
              <a:t>mazing Apprenticeships have created a comprehensive HTQ guide, here: </a:t>
            </a:r>
            <a:r>
              <a:rPr lang="nb-NO" sz="1800" b="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Updated Higher Technical Qualifications guide (amazingapprenticeships.com)</a:t>
            </a:r>
            <a:r>
              <a:rPr lang="nb-NO" sz="1800" b="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kern="100" dirty="0">
                <a:effectLst/>
                <a:latin typeface="Calibri" panose="020F0502020204030204" pitchFamily="34" charset="0"/>
                <a:ea typeface="Calibri" panose="020F0502020204030204" pitchFamily="34" charset="0"/>
                <a:cs typeface="Times New Roman" panose="02020603050405020304" pitchFamily="18" charset="0"/>
              </a:rPr>
              <a:t>-</a:t>
            </a:r>
            <a:r>
              <a:rPr lang="en-GB" sz="1800" b="0" dirty="0">
                <a:effectLst/>
                <a:latin typeface="Calibri" panose="020F0502020204030204" pitchFamily="34" charset="0"/>
                <a:ea typeface="Calibri" panose="020F0502020204030204" pitchFamily="34" charset="0"/>
              </a:rPr>
              <a:t>They have also created a one-page handout that might be suitable for students, here: </a:t>
            </a:r>
            <a:r>
              <a:rPr lang="nb-NO" sz="1800" b="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HTQ 1 page (amazingapprenticeships.com)</a:t>
            </a:r>
            <a:endParaRPr lang="en-US" b="0" dirty="0"/>
          </a:p>
        </p:txBody>
      </p:sp>
      <p:sp>
        <p:nvSpPr>
          <p:cNvPr id="4" name="Slide Number Placeholder 3"/>
          <p:cNvSpPr>
            <a:spLocks noGrp="1"/>
          </p:cNvSpPr>
          <p:nvPr>
            <p:ph type="sldNum" sz="quarter" idx="5"/>
          </p:nvPr>
        </p:nvSpPr>
        <p:spPr/>
        <p:txBody>
          <a:bodyPr/>
          <a:lstStyle/>
          <a:p>
            <a:fld id="{B3F1A6D5-4679-4E14-830D-DEC41A1ADE16}" type="slidenum">
              <a:rPr lang="en-GB" smtClean="0"/>
              <a:t>16</a:t>
            </a:fld>
            <a:endParaRPr lang="en-GB"/>
          </a:p>
        </p:txBody>
      </p:sp>
    </p:spTree>
    <p:extLst>
      <p:ext uri="{BB962C8B-B14F-4D97-AF65-F5344CB8AC3E}">
        <p14:creationId xmlns:p14="http://schemas.microsoft.com/office/powerpoint/2010/main" val="2948694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727F-92C2-FAEF-E081-F592FB86C8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CDF864B1-C819-9B04-4E50-9A33587BA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E75F96EB-B695-B091-4989-77E67E0D1901}"/>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42E14493-7A77-F29C-AAAE-70F13150906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E807724-AEF2-FBC7-5FA6-184B6A38A889}"/>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133276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43AF-94D7-CFB3-65C4-EDAD33FD885F}"/>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3587DFDA-D625-EDAD-B882-19DEE478C2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2D547A7-3583-83F7-E916-57DE70D367FC}"/>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AE2CF9F2-CCFA-41D2-7D93-BAAD91DD4A3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41B6C97-BC0A-620F-A3DD-B985590CBD3D}"/>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312789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AD8B21-63BD-3A56-60CA-FF8A524F6B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6EE254F1-2DC8-7B0C-376C-B878740467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0D5DB94-41D2-9A9B-6BE5-F4D88855CF90}"/>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D94CFBAD-D36C-DB85-807E-C6197307ABC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180D795-700B-A1BE-F8DF-A50590130DC4}"/>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3528965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727F-92C2-FAEF-E081-F592FB86C8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CDF864B1-C819-9B04-4E50-9A33587BA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E75F96EB-B695-B091-4989-77E67E0D1901}"/>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42E14493-7A77-F29C-AAAE-70F13150906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E807724-AEF2-FBC7-5FA6-184B6A38A889}"/>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2512423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98ED0-AEA0-89E6-644E-9B3591C21CAE}"/>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5472DEE4-69FF-7767-952D-E7DE3637BD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E349A99-DBF2-7687-244E-4927344CEE5E}"/>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44BFE153-111A-D824-0BEB-16875E7AF1F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13E3271-1FAC-FCBE-B400-8527655B3280}"/>
              </a:ext>
            </a:extLst>
          </p:cNvPr>
          <p:cNvSpPr>
            <a:spLocks noGrp="1"/>
          </p:cNvSpPr>
          <p:nvPr>
            <p:ph type="sldNum" sz="quarter" idx="12"/>
          </p:nvPr>
        </p:nvSpPr>
        <p:spPr/>
        <p:txBody>
          <a:bodyPr/>
          <a:lstStyle>
            <a:lvl1pPr>
              <a:defRPr>
                <a:solidFill>
                  <a:schemeClr val="tx1"/>
                </a:solidFill>
              </a:defRPr>
            </a:lvl1pPr>
          </a:lstStyle>
          <a:p>
            <a:fld id="{CB588845-B1C0-47A1-8486-A744E3F378BF}" type="slidenum">
              <a:rPr lang="nb-NO" smtClean="0"/>
              <a:pPr/>
              <a:t>‹#›</a:t>
            </a:fld>
            <a:endParaRPr lang="nb-NO"/>
          </a:p>
        </p:txBody>
      </p:sp>
    </p:spTree>
    <p:extLst>
      <p:ext uri="{BB962C8B-B14F-4D97-AF65-F5344CB8AC3E}">
        <p14:creationId xmlns:p14="http://schemas.microsoft.com/office/powerpoint/2010/main" val="328150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78E2B-D292-FD6D-BC34-8F657B5D1A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1AD73F71-EA2A-1AAE-885C-BA1A5284CB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138AF1-F606-BD72-0CF1-4EF8BA70A377}"/>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6A58A729-6741-3850-225E-AA7D5AD6488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195D4FE-6AFF-08C2-18EF-D631B049D521}"/>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2199685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7C87-5347-7FBF-EF5C-418350DF273D}"/>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B60CDC24-6A04-0CD6-7632-D3D9F892A1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53BCE099-E4D0-5746-D7DE-4C7A9F39D5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31C0757F-27E1-C228-61A8-CF3739B31A93}"/>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6" name="Footer Placeholder 5">
            <a:extLst>
              <a:ext uri="{FF2B5EF4-FFF2-40B4-BE49-F238E27FC236}">
                <a16:creationId xmlns:a16="http://schemas.microsoft.com/office/drawing/2014/main" id="{46515BBD-8B19-6C07-EF23-A210077635C5}"/>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779DF403-9A51-BE8F-95F0-EF2191ECBD4F}"/>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3845178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34AE-0CE8-4194-8CD1-DD4CA070C77F}"/>
              </a:ext>
            </a:extLst>
          </p:cNvPr>
          <p:cNvSpPr>
            <a:spLocks noGrp="1"/>
          </p:cNvSpPr>
          <p:nvPr>
            <p:ph type="title"/>
          </p:nvPr>
        </p:nvSpPr>
        <p:spPr>
          <a:xfrm>
            <a:off x="839788" y="365125"/>
            <a:ext cx="9193674"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2EDC9A9-07F2-0D64-45EC-DCA5DCBB0E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DCF8A5-ADFB-EA85-23A2-160AC9B066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F99C2C93-F11E-0C93-C502-927D65E0EA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FAF5AA-7D17-1F34-110C-16702D6F96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0352F950-A88B-2BA3-68ED-4455A0650A3E}"/>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8" name="Footer Placeholder 7">
            <a:extLst>
              <a:ext uri="{FF2B5EF4-FFF2-40B4-BE49-F238E27FC236}">
                <a16:creationId xmlns:a16="http://schemas.microsoft.com/office/drawing/2014/main" id="{E33A3DDD-8C73-A47E-34AE-36AC6672262C}"/>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826D75D8-9FBA-F850-D403-9FACF923DFEC}"/>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657409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520B-603E-E999-F39E-6F469D2D4C04}"/>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C3AAE03B-92D0-5BEE-A6CD-CADE43370359}"/>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4" name="Footer Placeholder 3">
            <a:extLst>
              <a:ext uri="{FF2B5EF4-FFF2-40B4-BE49-F238E27FC236}">
                <a16:creationId xmlns:a16="http://schemas.microsoft.com/office/drawing/2014/main" id="{FF51191B-4D64-04F1-5357-C4E26343861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B317300-8A81-A973-D58C-3D98D147735E}"/>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3518401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0131A7-A1D3-855B-45B3-489DAFE1F589}"/>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3" name="Footer Placeholder 2">
            <a:extLst>
              <a:ext uri="{FF2B5EF4-FFF2-40B4-BE49-F238E27FC236}">
                <a16:creationId xmlns:a16="http://schemas.microsoft.com/office/drawing/2014/main" id="{4D3DB4ED-0B61-2C21-A00E-7F70F7F86F92}"/>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A4B926CC-247C-547B-A013-24CFD35305A3}"/>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2543649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05EF-F6FA-7365-7D11-4314139E3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1D543A12-E3E3-B7B7-0A5B-F8E370BD98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2E3DB01F-A0BB-C403-D0C0-800C5305A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B233D0-A89D-A3A9-BF7A-1B9758C75602}"/>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6" name="Footer Placeholder 5">
            <a:extLst>
              <a:ext uri="{FF2B5EF4-FFF2-40B4-BE49-F238E27FC236}">
                <a16:creationId xmlns:a16="http://schemas.microsoft.com/office/drawing/2014/main" id="{FDA769EA-1701-BC50-0882-B367EDA2E28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982EBB95-D9D9-A9D9-78EE-87B7A6336616}"/>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396158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98ED0-AEA0-89E6-644E-9B3591C21CAE}"/>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5472DEE4-69FF-7767-952D-E7DE3637BD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E349A99-DBF2-7687-244E-4927344CEE5E}"/>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44BFE153-111A-D824-0BEB-16875E7AF1F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13E3271-1FAC-FCBE-B400-8527655B3280}"/>
              </a:ext>
            </a:extLst>
          </p:cNvPr>
          <p:cNvSpPr>
            <a:spLocks noGrp="1"/>
          </p:cNvSpPr>
          <p:nvPr>
            <p:ph type="sldNum" sz="quarter" idx="12"/>
          </p:nvPr>
        </p:nvSpPr>
        <p:spPr/>
        <p:txBody>
          <a:bodyPr/>
          <a:lstStyle>
            <a:lvl1pPr>
              <a:defRPr>
                <a:solidFill>
                  <a:schemeClr val="tx1"/>
                </a:solidFill>
              </a:defRPr>
            </a:lvl1pPr>
          </a:lstStyle>
          <a:p>
            <a:fld id="{CB588845-B1C0-47A1-8486-A744E3F378BF}" type="slidenum">
              <a:rPr lang="nb-NO" smtClean="0"/>
              <a:pPr/>
              <a:t>‹#›</a:t>
            </a:fld>
            <a:endParaRPr lang="nb-NO"/>
          </a:p>
        </p:txBody>
      </p:sp>
    </p:spTree>
    <p:extLst>
      <p:ext uri="{BB962C8B-B14F-4D97-AF65-F5344CB8AC3E}">
        <p14:creationId xmlns:p14="http://schemas.microsoft.com/office/powerpoint/2010/main" val="3775991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DD939-D649-0693-B399-BB37D9820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8BCD10C8-5379-A567-8E13-A62EAAB1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0EC50657-C6DD-83AE-3951-2FD1BD921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EDBC9-C981-947A-4203-E78B0907B8B2}"/>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6" name="Footer Placeholder 5">
            <a:extLst>
              <a:ext uri="{FF2B5EF4-FFF2-40B4-BE49-F238E27FC236}">
                <a16:creationId xmlns:a16="http://schemas.microsoft.com/office/drawing/2014/main" id="{FC4A263B-ADC3-7726-71AC-30F4BDFD227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F8F9796-0335-1F27-13A5-9FA3471790F0}"/>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123975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43AF-94D7-CFB3-65C4-EDAD33FD885F}"/>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3587DFDA-D625-EDAD-B882-19DEE478C2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2D547A7-3583-83F7-E916-57DE70D367FC}"/>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AE2CF9F2-CCFA-41D2-7D93-BAAD91DD4A3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41B6C97-BC0A-620F-A3DD-B985590CBD3D}"/>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3939447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AD8B21-63BD-3A56-60CA-FF8A524F6B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6EE254F1-2DC8-7B0C-376C-B878740467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0D5DB94-41D2-9A9B-6BE5-F4D88855CF90}"/>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D94CFBAD-D36C-DB85-807E-C6197307ABC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180D795-700B-A1BE-F8DF-A50590130DC4}"/>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48881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78E2B-D292-FD6D-BC34-8F657B5D1A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1AD73F71-EA2A-1AAE-885C-BA1A5284CB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138AF1-F606-BD72-0CF1-4EF8BA70A377}"/>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6A58A729-6741-3850-225E-AA7D5AD6488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195D4FE-6AFF-08C2-18EF-D631B049D521}"/>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2329108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7C87-5347-7FBF-EF5C-418350DF273D}"/>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B60CDC24-6A04-0CD6-7632-D3D9F892A1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53BCE099-E4D0-5746-D7DE-4C7A9F39D5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31C0757F-27E1-C228-61A8-CF3739B31A93}"/>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6" name="Footer Placeholder 5">
            <a:extLst>
              <a:ext uri="{FF2B5EF4-FFF2-40B4-BE49-F238E27FC236}">
                <a16:creationId xmlns:a16="http://schemas.microsoft.com/office/drawing/2014/main" id="{46515BBD-8B19-6C07-EF23-A210077635C5}"/>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779DF403-9A51-BE8F-95F0-EF2191ECBD4F}"/>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188904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34AE-0CE8-4194-8CD1-DD4CA070C77F}"/>
              </a:ext>
            </a:extLst>
          </p:cNvPr>
          <p:cNvSpPr>
            <a:spLocks noGrp="1"/>
          </p:cNvSpPr>
          <p:nvPr>
            <p:ph type="title"/>
          </p:nvPr>
        </p:nvSpPr>
        <p:spPr>
          <a:xfrm>
            <a:off x="839788" y="365125"/>
            <a:ext cx="9193674"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2EDC9A9-07F2-0D64-45EC-DCA5DCBB0E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DCF8A5-ADFB-EA85-23A2-160AC9B066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F99C2C93-F11E-0C93-C502-927D65E0EA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FAF5AA-7D17-1F34-110C-16702D6F96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0352F950-A88B-2BA3-68ED-4455A0650A3E}"/>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8" name="Footer Placeholder 7">
            <a:extLst>
              <a:ext uri="{FF2B5EF4-FFF2-40B4-BE49-F238E27FC236}">
                <a16:creationId xmlns:a16="http://schemas.microsoft.com/office/drawing/2014/main" id="{E33A3DDD-8C73-A47E-34AE-36AC6672262C}"/>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826D75D8-9FBA-F850-D403-9FACF923DFEC}"/>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2807542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520B-603E-E999-F39E-6F469D2D4C04}"/>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C3AAE03B-92D0-5BEE-A6CD-CADE43370359}"/>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4" name="Footer Placeholder 3">
            <a:extLst>
              <a:ext uri="{FF2B5EF4-FFF2-40B4-BE49-F238E27FC236}">
                <a16:creationId xmlns:a16="http://schemas.microsoft.com/office/drawing/2014/main" id="{FF51191B-4D64-04F1-5357-C4E26343861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B317300-8A81-A973-D58C-3D98D147735E}"/>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3805221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0131A7-A1D3-855B-45B3-489DAFE1F589}"/>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3" name="Footer Placeholder 2">
            <a:extLst>
              <a:ext uri="{FF2B5EF4-FFF2-40B4-BE49-F238E27FC236}">
                <a16:creationId xmlns:a16="http://schemas.microsoft.com/office/drawing/2014/main" id="{4D3DB4ED-0B61-2C21-A00E-7F70F7F86F92}"/>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A4B926CC-247C-547B-A013-24CFD35305A3}"/>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341971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05EF-F6FA-7365-7D11-4314139E3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1D543A12-E3E3-B7B7-0A5B-F8E370BD98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2E3DB01F-A0BB-C403-D0C0-800C5305A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B233D0-A89D-A3A9-BF7A-1B9758C75602}"/>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6" name="Footer Placeholder 5">
            <a:extLst>
              <a:ext uri="{FF2B5EF4-FFF2-40B4-BE49-F238E27FC236}">
                <a16:creationId xmlns:a16="http://schemas.microsoft.com/office/drawing/2014/main" id="{FDA769EA-1701-BC50-0882-B367EDA2E28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982EBB95-D9D9-A9D9-78EE-87B7A6336616}"/>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1537738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DD939-D649-0693-B399-BB37D9820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8BCD10C8-5379-A567-8E13-A62EAAB1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0EC50657-C6DD-83AE-3951-2FD1BD921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EDBC9-C981-947A-4203-E78B0907B8B2}"/>
              </a:ext>
            </a:extLst>
          </p:cNvPr>
          <p:cNvSpPr>
            <a:spLocks noGrp="1"/>
          </p:cNvSpPr>
          <p:nvPr>
            <p:ph type="dt" sz="half" idx="10"/>
          </p:nvPr>
        </p:nvSpPr>
        <p:spPr/>
        <p:txBody>
          <a:bodyPr/>
          <a:lstStyle/>
          <a:p>
            <a:fld id="{E1AA1CA1-27C4-4DBF-8D90-2ED00C5BA83D}" type="datetimeFigureOut">
              <a:rPr lang="nb-NO" smtClean="0"/>
              <a:t>02.05.2024</a:t>
            </a:fld>
            <a:endParaRPr lang="nb-NO"/>
          </a:p>
        </p:txBody>
      </p:sp>
      <p:sp>
        <p:nvSpPr>
          <p:cNvPr id="6" name="Footer Placeholder 5">
            <a:extLst>
              <a:ext uri="{FF2B5EF4-FFF2-40B4-BE49-F238E27FC236}">
                <a16:creationId xmlns:a16="http://schemas.microsoft.com/office/drawing/2014/main" id="{FC4A263B-ADC3-7726-71AC-30F4BDFD227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F8F9796-0335-1F27-13A5-9FA3471790F0}"/>
              </a:ext>
            </a:extLst>
          </p:cNvPr>
          <p:cNvSpPr>
            <a:spLocks noGrp="1"/>
          </p:cNvSpPr>
          <p:nvPr>
            <p:ph type="sldNum" sz="quarter" idx="12"/>
          </p:nvPr>
        </p:nvSpPr>
        <p:spPr/>
        <p:txBody>
          <a:bodyPr/>
          <a:lstStyle/>
          <a:p>
            <a:fld id="{CB588845-B1C0-47A1-8486-A744E3F378BF}" type="slidenum">
              <a:rPr lang="nb-NO" smtClean="0"/>
              <a:t>‹#›</a:t>
            </a:fld>
            <a:endParaRPr lang="nb-NO"/>
          </a:p>
        </p:txBody>
      </p:sp>
    </p:spTree>
    <p:extLst>
      <p:ext uri="{BB962C8B-B14F-4D97-AF65-F5344CB8AC3E}">
        <p14:creationId xmlns:p14="http://schemas.microsoft.com/office/powerpoint/2010/main" val="609900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68000"/>
          </a:schemeClr>
        </a:solidFill>
        <a:effectLst/>
      </p:bgPr>
    </p:bg>
    <p:spTree>
      <p:nvGrpSpPr>
        <p:cNvPr id="1" name=""/>
        <p:cNvGrpSpPr/>
        <p:nvPr/>
      </p:nvGrpSpPr>
      <p:grpSpPr>
        <a:xfrm>
          <a:off x="0" y="0"/>
          <a:ext cx="0" cy="0"/>
          <a:chOff x="0" y="0"/>
          <a:chExt cx="0" cy="0"/>
        </a:xfrm>
      </p:grpSpPr>
      <p:sp>
        <p:nvSpPr>
          <p:cNvPr id="8" name="Shape 10344">
            <a:extLst>
              <a:ext uri="{FF2B5EF4-FFF2-40B4-BE49-F238E27FC236}">
                <a16:creationId xmlns:a16="http://schemas.microsoft.com/office/drawing/2014/main" id="{A30F3C41-8F1D-1EF4-6D1A-1BEAD42FF1FA}"/>
              </a:ext>
            </a:extLst>
          </p:cNvPr>
          <p:cNvSpPr>
            <a:spLocks/>
          </p:cNvSpPr>
          <p:nvPr userDrawn="1"/>
        </p:nvSpPr>
        <p:spPr bwMode="auto">
          <a:xfrm>
            <a:off x="1" y="0"/>
            <a:ext cx="12192000" cy="365125"/>
          </a:xfrm>
          <a:custGeom>
            <a:avLst/>
            <a:gdLst>
              <a:gd name="T0" fmla="*/ 0 w 7553651"/>
              <a:gd name="T1" fmla="*/ 0 h 759934"/>
              <a:gd name="T2" fmla="*/ 7553651 w 7553651"/>
              <a:gd name="T3" fmla="*/ 0 h 759934"/>
              <a:gd name="T4" fmla="*/ 7553651 w 7553651"/>
              <a:gd name="T5" fmla="*/ 759934 h 759934"/>
              <a:gd name="T6" fmla="*/ 0 w 7553651"/>
              <a:gd name="T7" fmla="*/ 759934 h 759934"/>
              <a:gd name="T8" fmla="*/ 0 w 7553651"/>
              <a:gd name="T9" fmla="*/ 0 h 759934"/>
              <a:gd name="T10" fmla="*/ 0 w 7553651"/>
              <a:gd name="T11" fmla="*/ 0 h 759934"/>
              <a:gd name="T12" fmla="*/ 7553651 w 7553651"/>
              <a:gd name="T13" fmla="*/ 759934 h 759934"/>
            </a:gdLst>
            <a:ahLst/>
            <a:cxnLst>
              <a:cxn ang="0">
                <a:pos x="T0" y="T1"/>
              </a:cxn>
              <a:cxn ang="0">
                <a:pos x="T2" y="T3"/>
              </a:cxn>
              <a:cxn ang="0">
                <a:pos x="T4" y="T5"/>
              </a:cxn>
              <a:cxn ang="0">
                <a:pos x="T6" y="T7"/>
              </a:cxn>
              <a:cxn ang="0">
                <a:pos x="T8" y="T9"/>
              </a:cxn>
            </a:cxnLst>
            <a:rect l="T10" t="T11" r="T12" b="T13"/>
            <a:pathLst>
              <a:path w="7553651" h="759934">
                <a:moveTo>
                  <a:pt x="0" y="0"/>
                </a:moveTo>
                <a:lnTo>
                  <a:pt x="7553651" y="0"/>
                </a:lnTo>
                <a:lnTo>
                  <a:pt x="7553651" y="759934"/>
                </a:lnTo>
                <a:lnTo>
                  <a:pt x="0" y="759934"/>
                </a:lnTo>
                <a:lnTo>
                  <a:pt x="0" y="0"/>
                </a:lnTo>
              </a:path>
            </a:pathLst>
          </a:custGeom>
          <a:solidFill>
            <a:srgbClr val="F9DB00"/>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Shape 10344">
            <a:extLst>
              <a:ext uri="{FF2B5EF4-FFF2-40B4-BE49-F238E27FC236}">
                <a16:creationId xmlns:a16="http://schemas.microsoft.com/office/drawing/2014/main" id="{9D2148CB-3FD6-21A3-CF3F-74AC3DEF18FC}"/>
              </a:ext>
            </a:extLst>
          </p:cNvPr>
          <p:cNvSpPr>
            <a:spLocks/>
          </p:cNvSpPr>
          <p:nvPr userDrawn="1"/>
        </p:nvSpPr>
        <p:spPr bwMode="auto">
          <a:xfrm>
            <a:off x="0" y="6251171"/>
            <a:ext cx="12192000" cy="627293"/>
          </a:xfrm>
          <a:custGeom>
            <a:avLst/>
            <a:gdLst>
              <a:gd name="T0" fmla="*/ 0 w 7553651"/>
              <a:gd name="T1" fmla="*/ 0 h 759934"/>
              <a:gd name="T2" fmla="*/ 7553651 w 7553651"/>
              <a:gd name="T3" fmla="*/ 0 h 759934"/>
              <a:gd name="T4" fmla="*/ 7553651 w 7553651"/>
              <a:gd name="T5" fmla="*/ 759934 h 759934"/>
              <a:gd name="T6" fmla="*/ 0 w 7553651"/>
              <a:gd name="T7" fmla="*/ 759934 h 759934"/>
              <a:gd name="T8" fmla="*/ 0 w 7553651"/>
              <a:gd name="T9" fmla="*/ 0 h 759934"/>
              <a:gd name="T10" fmla="*/ 0 w 7553651"/>
              <a:gd name="T11" fmla="*/ 0 h 759934"/>
              <a:gd name="T12" fmla="*/ 7553651 w 7553651"/>
              <a:gd name="T13" fmla="*/ 759934 h 759934"/>
            </a:gdLst>
            <a:ahLst/>
            <a:cxnLst>
              <a:cxn ang="0">
                <a:pos x="T0" y="T1"/>
              </a:cxn>
              <a:cxn ang="0">
                <a:pos x="T2" y="T3"/>
              </a:cxn>
              <a:cxn ang="0">
                <a:pos x="T4" y="T5"/>
              </a:cxn>
              <a:cxn ang="0">
                <a:pos x="T6" y="T7"/>
              </a:cxn>
              <a:cxn ang="0">
                <a:pos x="T8" y="T9"/>
              </a:cxn>
            </a:cxnLst>
            <a:rect l="T10" t="T11" r="T12" b="T13"/>
            <a:pathLst>
              <a:path w="7553651" h="759934">
                <a:moveTo>
                  <a:pt x="0" y="0"/>
                </a:moveTo>
                <a:lnTo>
                  <a:pt x="7553651" y="0"/>
                </a:lnTo>
                <a:lnTo>
                  <a:pt x="7553651" y="759934"/>
                </a:lnTo>
                <a:lnTo>
                  <a:pt x="0" y="759934"/>
                </a:lnTo>
                <a:lnTo>
                  <a:pt x="0" y="0"/>
                </a:lnTo>
              </a:path>
            </a:pathLst>
          </a:custGeom>
          <a:solidFill>
            <a:srgbClr val="F9DB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Placeholder 1">
            <a:extLst>
              <a:ext uri="{FF2B5EF4-FFF2-40B4-BE49-F238E27FC236}">
                <a16:creationId xmlns:a16="http://schemas.microsoft.com/office/drawing/2014/main" id="{8A9B2926-0230-807E-4A04-7B3339CC7DD5}"/>
              </a:ext>
            </a:extLst>
          </p:cNvPr>
          <p:cNvSpPr>
            <a:spLocks noGrp="1"/>
          </p:cNvSpPr>
          <p:nvPr>
            <p:ph type="title"/>
          </p:nvPr>
        </p:nvSpPr>
        <p:spPr>
          <a:xfrm>
            <a:off x="838200" y="365125"/>
            <a:ext cx="9178636" cy="1325563"/>
          </a:xfrm>
          <a:prstGeom prst="rect">
            <a:avLst/>
          </a:prstGeom>
        </p:spPr>
        <p:txBody>
          <a:bodyPr vert="horz" lIns="91440" tIns="45720" rIns="91440" bIns="45720" rtlCol="0" anchor="ctr">
            <a:normAutofit/>
          </a:bodyPr>
          <a:lstStyle/>
          <a:p>
            <a:r>
              <a:rPr lang="en-US" dirty="0"/>
              <a:t>Click to edit Master title style</a:t>
            </a:r>
            <a:endParaRPr lang="nb-NO" dirty="0"/>
          </a:p>
        </p:txBody>
      </p:sp>
      <p:sp>
        <p:nvSpPr>
          <p:cNvPr id="3" name="Text Placeholder 2">
            <a:extLst>
              <a:ext uri="{FF2B5EF4-FFF2-40B4-BE49-F238E27FC236}">
                <a16:creationId xmlns:a16="http://schemas.microsoft.com/office/drawing/2014/main" id="{2E920027-C24F-63F3-CFEC-FF3215853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7F0FB25-A462-E783-B7E2-7C45F0C009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4923BF67-485C-D50F-D5A5-4E1BC8AE2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41AE21CC-D1A6-32B7-ADB2-BA474FE2EB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88845-B1C0-47A1-8486-A744E3F378BF}" type="slidenum">
              <a:rPr lang="nb-NO" smtClean="0"/>
              <a:t>‹#›</a:t>
            </a:fld>
            <a:endParaRPr lang="nb-NO"/>
          </a:p>
        </p:txBody>
      </p:sp>
      <p:pic>
        <p:nvPicPr>
          <p:cNvPr id="7" name="Picture 6" descr="A logo of a company&#10;&#10;Description automatically generated">
            <a:extLst>
              <a:ext uri="{FF2B5EF4-FFF2-40B4-BE49-F238E27FC236}">
                <a16:creationId xmlns:a16="http://schemas.microsoft.com/office/drawing/2014/main" id="{531F5864-4834-DBE5-48D9-3173D1EFD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41499" y="421755"/>
            <a:ext cx="1212301" cy="1212301"/>
          </a:xfrm>
          <a:prstGeom prst="rect">
            <a:avLst/>
          </a:prstGeom>
        </p:spPr>
      </p:pic>
    </p:spTree>
    <p:extLst>
      <p:ext uri="{BB962C8B-B14F-4D97-AF65-F5344CB8AC3E}">
        <p14:creationId xmlns:p14="http://schemas.microsoft.com/office/powerpoint/2010/main" val="3456083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Shape 10344">
            <a:extLst>
              <a:ext uri="{FF2B5EF4-FFF2-40B4-BE49-F238E27FC236}">
                <a16:creationId xmlns:a16="http://schemas.microsoft.com/office/drawing/2014/main" id="{A30F3C41-8F1D-1EF4-6D1A-1BEAD42FF1FA}"/>
              </a:ext>
            </a:extLst>
          </p:cNvPr>
          <p:cNvSpPr>
            <a:spLocks/>
          </p:cNvSpPr>
          <p:nvPr userDrawn="1"/>
        </p:nvSpPr>
        <p:spPr bwMode="auto">
          <a:xfrm>
            <a:off x="1" y="0"/>
            <a:ext cx="12192000" cy="365125"/>
          </a:xfrm>
          <a:custGeom>
            <a:avLst/>
            <a:gdLst>
              <a:gd name="T0" fmla="*/ 0 w 7553651"/>
              <a:gd name="T1" fmla="*/ 0 h 759934"/>
              <a:gd name="T2" fmla="*/ 7553651 w 7553651"/>
              <a:gd name="T3" fmla="*/ 0 h 759934"/>
              <a:gd name="T4" fmla="*/ 7553651 w 7553651"/>
              <a:gd name="T5" fmla="*/ 759934 h 759934"/>
              <a:gd name="T6" fmla="*/ 0 w 7553651"/>
              <a:gd name="T7" fmla="*/ 759934 h 759934"/>
              <a:gd name="T8" fmla="*/ 0 w 7553651"/>
              <a:gd name="T9" fmla="*/ 0 h 759934"/>
              <a:gd name="T10" fmla="*/ 0 w 7553651"/>
              <a:gd name="T11" fmla="*/ 0 h 759934"/>
              <a:gd name="T12" fmla="*/ 7553651 w 7553651"/>
              <a:gd name="T13" fmla="*/ 759934 h 759934"/>
            </a:gdLst>
            <a:ahLst/>
            <a:cxnLst>
              <a:cxn ang="0">
                <a:pos x="T0" y="T1"/>
              </a:cxn>
              <a:cxn ang="0">
                <a:pos x="T2" y="T3"/>
              </a:cxn>
              <a:cxn ang="0">
                <a:pos x="T4" y="T5"/>
              </a:cxn>
              <a:cxn ang="0">
                <a:pos x="T6" y="T7"/>
              </a:cxn>
              <a:cxn ang="0">
                <a:pos x="T8" y="T9"/>
              </a:cxn>
            </a:cxnLst>
            <a:rect l="T10" t="T11" r="T12" b="T13"/>
            <a:pathLst>
              <a:path w="7553651" h="759934">
                <a:moveTo>
                  <a:pt x="0" y="0"/>
                </a:moveTo>
                <a:lnTo>
                  <a:pt x="7553651" y="0"/>
                </a:lnTo>
                <a:lnTo>
                  <a:pt x="7553651" y="759934"/>
                </a:lnTo>
                <a:lnTo>
                  <a:pt x="0" y="759934"/>
                </a:lnTo>
                <a:lnTo>
                  <a:pt x="0" y="0"/>
                </a:lnTo>
              </a:path>
            </a:pathLst>
          </a:custGeom>
          <a:solidFill>
            <a:srgbClr val="F9DB00"/>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Shape 10344">
            <a:extLst>
              <a:ext uri="{FF2B5EF4-FFF2-40B4-BE49-F238E27FC236}">
                <a16:creationId xmlns:a16="http://schemas.microsoft.com/office/drawing/2014/main" id="{9D2148CB-3FD6-21A3-CF3F-74AC3DEF18FC}"/>
              </a:ext>
            </a:extLst>
          </p:cNvPr>
          <p:cNvSpPr>
            <a:spLocks/>
          </p:cNvSpPr>
          <p:nvPr userDrawn="1"/>
        </p:nvSpPr>
        <p:spPr bwMode="auto">
          <a:xfrm>
            <a:off x="0" y="6251171"/>
            <a:ext cx="12192000" cy="627293"/>
          </a:xfrm>
          <a:custGeom>
            <a:avLst/>
            <a:gdLst>
              <a:gd name="T0" fmla="*/ 0 w 7553651"/>
              <a:gd name="T1" fmla="*/ 0 h 759934"/>
              <a:gd name="T2" fmla="*/ 7553651 w 7553651"/>
              <a:gd name="T3" fmla="*/ 0 h 759934"/>
              <a:gd name="T4" fmla="*/ 7553651 w 7553651"/>
              <a:gd name="T5" fmla="*/ 759934 h 759934"/>
              <a:gd name="T6" fmla="*/ 0 w 7553651"/>
              <a:gd name="T7" fmla="*/ 759934 h 759934"/>
              <a:gd name="T8" fmla="*/ 0 w 7553651"/>
              <a:gd name="T9" fmla="*/ 0 h 759934"/>
              <a:gd name="T10" fmla="*/ 0 w 7553651"/>
              <a:gd name="T11" fmla="*/ 0 h 759934"/>
              <a:gd name="T12" fmla="*/ 7553651 w 7553651"/>
              <a:gd name="T13" fmla="*/ 759934 h 759934"/>
            </a:gdLst>
            <a:ahLst/>
            <a:cxnLst>
              <a:cxn ang="0">
                <a:pos x="T0" y="T1"/>
              </a:cxn>
              <a:cxn ang="0">
                <a:pos x="T2" y="T3"/>
              </a:cxn>
              <a:cxn ang="0">
                <a:pos x="T4" y="T5"/>
              </a:cxn>
              <a:cxn ang="0">
                <a:pos x="T6" y="T7"/>
              </a:cxn>
              <a:cxn ang="0">
                <a:pos x="T8" y="T9"/>
              </a:cxn>
            </a:cxnLst>
            <a:rect l="T10" t="T11" r="T12" b="T13"/>
            <a:pathLst>
              <a:path w="7553651" h="759934">
                <a:moveTo>
                  <a:pt x="0" y="0"/>
                </a:moveTo>
                <a:lnTo>
                  <a:pt x="7553651" y="0"/>
                </a:lnTo>
                <a:lnTo>
                  <a:pt x="7553651" y="759934"/>
                </a:lnTo>
                <a:lnTo>
                  <a:pt x="0" y="759934"/>
                </a:lnTo>
                <a:lnTo>
                  <a:pt x="0" y="0"/>
                </a:lnTo>
              </a:path>
            </a:pathLst>
          </a:custGeom>
          <a:solidFill>
            <a:srgbClr val="F9DB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Placeholder 1">
            <a:extLst>
              <a:ext uri="{FF2B5EF4-FFF2-40B4-BE49-F238E27FC236}">
                <a16:creationId xmlns:a16="http://schemas.microsoft.com/office/drawing/2014/main" id="{8A9B2926-0230-807E-4A04-7B3339CC7DD5}"/>
              </a:ext>
            </a:extLst>
          </p:cNvPr>
          <p:cNvSpPr>
            <a:spLocks noGrp="1"/>
          </p:cNvSpPr>
          <p:nvPr>
            <p:ph type="title"/>
          </p:nvPr>
        </p:nvSpPr>
        <p:spPr>
          <a:xfrm>
            <a:off x="838200" y="365125"/>
            <a:ext cx="9178636" cy="1325563"/>
          </a:xfrm>
          <a:prstGeom prst="rect">
            <a:avLst/>
          </a:prstGeom>
        </p:spPr>
        <p:txBody>
          <a:bodyPr vert="horz" lIns="91440" tIns="45720" rIns="91440" bIns="45720" rtlCol="0" anchor="ctr">
            <a:normAutofit/>
          </a:bodyPr>
          <a:lstStyle/>
          <a:p>
            <a:r>
              <a:rPr lang="en-US" dirty="0"/>
              <a:t>Click to edit Master title style</a:t>
            </a:r>
            <a:endParaRPr lang="nb-NO" dirty="0"/>
          </a:p>
        </p:txBody>
      </p:sp>
      <p:sp>
        <p:nvSpPr>
          <p:cNvPr id="3" name="Text Placeholder 2">
            <a:extLst>
              <a:ext uri="{FF2B5EF4-FFF2-40B4-BE49-F238E27FC236}">
                <a16:creationId xmlns:a16="http://schemas.microsoft.com/office/drawing/2014/main" id="{2E920027-C24F-63F3-CFEC-FF3215853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7F0FB25-A462-E783-B7E2-7C45F0C009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AA1CA1-27C4-4DBF-8D90-2ED00C5BA83D}" type="datetimeFigureOut">
              <a:rPr lang="nb-NO" smtClean="0"/>
              <a:t>02.05.2024</a:t>
            </a:fld>
            <a:endParaRPr lang="nb-NO"/>
          </a:p>
        </p:txBody>
      </p:sp>
      <p:sp>
        <p:nvSpPr>
          <p:cNvPr id="5" name="Footer Placeholder 4">
            <a:extLst>
              <a:ext uri="{FF2B5EF4-FFF2-40B4-BE49-F238E27FC236}">
                <a16:creationId xmlns:a16="http://schemas.microsoft.com/office/drawing/2014/main" id="{4923BF67-485C-D50F-D5A5-4E1BC8AE2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41AE21CC-D1A6-32B7-ADB2-BA474FE2EB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88845-B1C0-47A1-8486-A744E3F378BF}" type="slidenum">
              <a:rPr lang="nb-NO" smtClean="0"/>
              <a:t>‹#›</a:t>
            </a:fld>
            <a:endParaRPr lang="nb-NO"/>
          </a:p>
        </p:txBody>
      </p:sp>
      <p:pic>
        <p:nvPicPr>
          <p:cNvPr id="7" name="Picture 6" descr="A logo of a company&#10;&#10;Description automatically generated">
            <a:extLst>
              <a:ext uri="{FF2B5EF4-FFF2-40B4-BE49-F238E27FC236}">
                <a16:creationId xmlns:a16="http://schemas.microsoft.com/office/drawing/2014/main" id="{531F5864-4834-DBE5-48D9-3173D1EFD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41499" y="421755"/>
            <a:ext cx="1212301" cy="1212301"/>
          </a:xfrm>
          <a:prstGeom prst="rect">
            <a:avLst/>
          </a:prstGeom>
        </p:spPr>
      </p:pic>
    </p:spTree>
    <p:extLst>
      <p:ext uri="{BB962C8B-B14F-4D97-AF65-F5344CB8AC3E}">
        <p14:creationId xmlns:p14="http://schemas.microsoft.com/office/powerpoint/2010/main" val="39814247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v.uk/government/publications/higher-technical-qualification-overview/higher-technical-qualification-an-introduction#student-finance"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amazingapprenticeships.com/app/uploads/2024/01/Application-guide-Higher-Technical-Qualifications-1.pdf" TargetMode="External"/><Relationship Id="rId4" Type="http://schemas.openxmlformats.org/officeDocument/2006/relationships/hyperlink" Target="https://www.skillsforcareers.education.gov.uk/pages/training-choice/htq-higher-technical-qualifica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hyperlink" Target="https://www.gov.uk/government/publications/list-of-higher-technical-qualification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hyperlink" Target="https://www.gov.uk/become-apprentice/pay-and-condition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41DBE-318C-9948-7294-98C43E33087E}"/>
              </a:ext>
            </a:extLst>
          </p:cNvPr>
          <p:cNvSpPr>
            <a:spLocks noGrp="1"/>
          </p:cNvSpPr>
          <p:nvPr>
            <p:ph type="ctrTitle"/>
          </p:nvPr>
        </p:nvSpPr>
        <p:spPr>
          <a:xfrm>
            <a:off x="1181100" y="1041400"/>
            <a:ext cx="9829800" cy="2387600"/>
          </a:xfrm>
        </p:spPr>
        <p:txBody>
          <a:bodyPr>
            <a:normAutofit/>
          </a:bodyPr>
          <a:lstStyle/>
          <a:p>
            <a:r>
              <a:rPr lang="nb-NO" dirty="0">
                <a:latin typeface="Arial" panose="020B0604020202020204" pitchFamily="34" charset="0"/>
                <a:cs typeface="Arial" panose="020B0604020202020204" pitchFamily="34" charset="0"/>
              </a:rPr>
              <a:t>Post 18 pathways and HTQs</a:t>
            </a:r>
          </a:p>
        </p:txBody>
      </p:sp>
      <p:sp>
        <p:nvSpPr>
          <p:cNvPr id="3" name="Subtitle 2">
            <a:extLst>
              <a:ext uri="{FF2B5EF4-FFF2-40B4-BE49-F238E27FC236}">
                <a16:creationId xmlns:a16="http://schemas.microsoft.com/office/drawing/2014/main" id="{40B629E6-62BA-1FC7-B5DA-39B58D5F7D54}"/>
              </a:ext>
            </a:extLst>
          </p:cNvPr>
          <p:cNvSpPr>
            <a:spLocks noGrp="1"/>
          </p:cNvSpPr>
          <p:nvPr>
            <p:ph type="subTitle" idx="1"/>
          </p:nvPr>
        </p:nvSpPr>
        <p:spPr/>
        <p:txBody>
          <a:bodyPr/>
          <a:lstStyle/>
          <a:p>
            <a:endParaRPr lang="nb-NO" dirty="0">
              <a:highlight>
                <a:srgbClr val="00FF00"/>
              </a:highlight>
              <a:latin typeface="Arial" panose="020B0604020202020204" pitchFamily="34" charset="0"/>
              <a:cs typeface="Arial" panose="020B0604020202020204" pitchFamily="34" charset="0"/>
            </a:endParaRPr>
          </a:p>
          <a:p>
            <a:r>
              <a:rPr lang="nb-NO" dirty="0">
                <a:highlight>
                  <a:srgbClr val="00FF00"/>
                </a:highlight>
                <a:latin typeface="Arial" panose="020B0604020202020204" pitchFamily="34" charset="0"/>
                <a:cs typeface="Arial" panose="020B0604020202020204" pitchFamily="34" charset="0"/>
              </a:rPr>
              <a:t>ADD TEACHER NAME HERE</a:t>
            </a:r>
          </a:p>
        </p:txBody>
      </p:sp>
      <p:sp>
        <p:nvSpPr>
          <p:cNvPr id="5" name="Slide Number Placeholder 4">
            <a:extLst>
              <a:ext uri="{FF2B5EF4-FFF2-40B4-BE49-F238E27FC236}">
                <a16:creationId xmlns:a16="http://schemas.microsoft.com/office/drawing/2014/main" id="{D68DFB21-FA07-85CC-74E7-49087546FB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8489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884164-5517-6BD5-47A4-EA0273DBD6A4}"/>
              </a:ext>
              <a:ext uri="{C183D7F6-B498-43B3-948B-1728B52AA6E4}">
                <adec:decorative xmlns:adec="http://schemas.microsoft.com/office/drawing/2017/decorative" val="1"/>
              </a:ext>
            </a:extLst>
          </p:cNvPr>
          <p:cNvPicPr>
            <a:picLocks noChangeAspect="1"/>
          </p:cNvPicPr>
          <p:nvPr/>
        </p:nvPicPr>
        <p:blipFill rotWithShape="1">
          <a:blip r:embed="rId2"/>
          <a:srcRect r="15562"/>
          <a:stretch/>
        </p:blipFill>
        <p:spPr>
          <a:xfrm>
            <a:off x="838200" y="4001294"/>
            <a:ext cx="3084694" cy="2074586"/>
          </a:xfrm>
          <a:prstGeom prst="rect">
            <a:avLst/>
          </a:prstGeom>
        </p:spPr>
      </p:pic>
      <p:sp>
        <p:nvSpPr>
          <p:cNvPr id="2" name="Title 1">
            <a:extLst>
              <a:ext uri="{FF2B5EF4-FFF2-40B4-BE49-F238E27FC236}">
                <a16:creationId xmlns:a16="http://schemas.microsoft.com/office/drawing/2014/main" id="{D080C704-0548-5678-A7B1-A2221EE27B2B}"/>
              </a:ext>
            </a:extLst>
          </p:cNvPr>
          <p:cNvSpPr>
            <a:spLocks noGrp="1"/>
          </p:cNvSpPr>
          <p:nvPr>
            <p:ph type="title"/>
          </p:nvPr>
        </p:nvSpPr>
        <p:spPr/>
        <p:txBody>
          <a:bodyPr>
            <a:normAutofit/>
          </a:bodyPr>
          <a:lstStyle/>
          <a:p>
            <a:pPr algn="l"/>
            <a:r>
              <a:rPr lang="nb-NO" sz="4100" dirty="0"/>
              <a:t>HTQs include different qualifications</a:t>
            </a:r>
          </a:p>
        </p:txBody>
      </p:sp>
      <p:sp>
        <p:nvSpPr>
          <p:cNvPr id="3" name="Content Placeholder 2">
            <a:extLst>
              <a:ext uri="{FF2B5EF4-FFF2-40B4-BE49-F238E27FC236}">
                <a16:creationId xmlns:a16="http://schemas.microsoft.com/office/drawing/2014/main" id="{CA90CEA1-B257-73E3-F3E5-55910BCA8019}"/>
              </a:ext>
            </a:extLst>
          </p:cNvPr>
          <p:cNvSpPr>
            <a:spLocks noGrp="1"/>
          </p:cNvSpPr>
          <p:nvPr>
            <p:ph idx="1"/>
          </p:nvPr>
        </p:nvSpPr>
        <p:spPr/>
        <p:txBody>
          <a:bodyPr>
            <a:normAutofit/>
          </a:bodyPr>
          <a:lstStyle/>
          <a:p>
            <a:pPr algn="l">
              <a:buFont typeface="Arial" panose="020B0604020202020204" pitchFamily="34" charset="0"/>
              <a:buChar char="•"/>
            </a:pPr>
            <a:r>
              <a:rPr lang="en-US" sz="2400" dirty="0">
                <a:solidFill>
                  <a:srgbClr val="0B0C0C"/>
                </a:solidFill>
              </a:rPr>
              <a:t>Higher national diplomas</a:t>
            </a:r>
          </a:p>
          <a:p>
            <a:pPr algn="l">
              <a:buFont typeface="Arial" panose="020B0604020202020204" pitchFamily="34" charset="0"/>
              <a:buChar char="•"/>
            </a:pPr>
            <a:r>
              <a:rPr lang="en-US" sz="2400" dirty="0">
                <a:solidFill>
                  <a:srgbClr val="0B0C0C"/>
                </a:solidFill>
              </a:rPr>
              <a:t>Higher national certificates</a:t>
            </a:r>
          </a:p>
          <a:p>
            <a:pPr algn="l">
              <a:buFont typeface="Arial" panose="020B0604020202020204" pitchFamily="34" charset="0"/>
              <a:buChar char="•"/>
            </a:pPr>
            <a:r>
              <a:rPr lang="en-US" sz="2400" dirty="0">
                <a:solidFill>
                  <a:srgbClr val="0B0C0C"/>
                </a:solidFill>
              </a:rPr>
              <a:t>Foundation degrees</a:t>
            </a:r>
          </a:p>
          <a:p>
            <a:pPr algn="l">
              <a:buFont typeface="Arial" panose="020B0604020202020204" pitchFamily="34" charset="0"/>
              <a:buChar char="•"/>
            </a:pPr>
            <a:r>
              <a:rPr lang="en-US" sz="2400" dirty="0">
                <a:solidFill>
                  <a:srgbClr val="0B0C0C"/>
                </a:solidFill>
              </a:rPr>
              <a:t>Higher education diplomas</a:t>
            </a:r>
            <a:endParaRPr lang="nb-NO" sz="2400" i="1" dirty="0"/>
          </a:p>
          <a:p>
            <a:pPr marL="0" indent="0">
              <a:buNone/>
            </a:pPr>
            <a:endParaRPr lang="nb-NO" sz="2400" i="1" dirty="0"/>
          </a:p>
          <a:p>
            <a:pPr marL="0" indent="0">
              <a:buNone/>
            </a:pPr>
            <a:endParaRPr lang="nb-NO" sz="2400" i="1" dirty="0"/>
          </a:p>
        </p:txBody>
      </p:sp>
      <p:sp>
        <p:nvSpPr>
          <p:cNvPr id="8" name="TextBox 7">
            <a:extLst>
              <a:ext uri="{FF2B5EF4-FFF2-40B4-BE49-F238E27FC236}">
                <a16:creationId xmlns:a16="http://schemas.microsoft.com/office/drawing/2014/main" id="{24610AE5-198E-DEC2-56C6-92F31673448A}"/>
              </a:ext>
            </a:extLst>
          </p:cNvPr>
          <p:cNvSpPr txBox="1"/>
          <p:nvPr/>
        </p:nvSpPr>
        <p:spPr>
          <a:xfrm>
            <a:off x="5868784" y="2239317"/>
            <a:ext cx="65285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Look for the HTQ quality mark</a:t>
            </a:r>
          </a:p>
        </p:txBody>
      </p:sp>
      <p:pic>
        <p:nvPicPr>
          <p:cNvPr id="1026" name="Picture 2" descr="HTQ quality mark banner">
            <a:extLst>
              <a:ext uri="{FF2B5EF4-FFF2-40B4-BE49-F238E27FC236}">
                <a16:creationId xmlns:a16="http://schemas.microsoft.com/office/drawing/2014/main" id="{39E1C1B2-DEB1-4C4C-4227-001F5B1D29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66445" y="4040380"/>
            <a:ext cx="6787355" cy="2019238"/>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1636EF84-FF16-18BD-2A8D-CFAAA7557237}"/>
              </a:ext>
              <a:ext uri="{C183D7F6-B498-43B3-948B-1728B52AA6E4}">
                <adec:decorative xmlns:adec="http://schemas.microsoft.com/office/drawing/2017/decorative" val="1"/>
              </a:ext>
            </a:extLst>
          </p:cNvPr>
          <p:cNvSpPr txBox="1">
            <a:spLocks/>
          </p:cNvSpPr>
          <p:nvPr/>
        </p:nvSpPr>
        <p:spPr>
          <a:xfrm>
            <a:off x="838200" y="260111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C74F1D4E-7DFA-C67A-B7E7-4F4B209AC3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95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04BA4-A926-EACD-5029-2A138A708F04}"/>
              </a:ext>
            </a:extLst>
          </p:cNvPr>
          <p:cNvSpPr>
            <a:spLocks noGrp="1"/>
          </p:cNvSpPr>
          <p:nvPr>
            <p:ph type="title"/>
          </p:nvPr>
        </p:nvSpPr>
        <p:spPr/>
        <p:txBody>
          <a:bodyPr/>
          <a:lstStyle/>
          <a:p>
            <a:r>
              <a:rPr lang="nb-NO" dirty="0"/>
              <a:t>In summary: HTQs</a:t>
            </a:r>
          </a:p>
        </p:txBody>
      </p:sp>
      <p:sp>
        <p:nvSpPr>
          <p:cNvPr id="5" name="Slide Number Placeholder 4">
            <a:extLst>
              <a:ext uri="{FF2B5EF4-FFF2-40B4-BE49-F238E27FC236}">
                <a16:creationId xmlns:a16="http://schemas.microsoft.com/office/drawing/2014/main" id="{5C756193-8DBA-A5A6-471F-C983C1322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Content Placeholder 3">
            <a:extLst>
              <a:ext uri="{FF2B5EF4-FFF2-40B4-BE49-F238E27FC236}">
                <a16:creationId xmlns:a16="http://schemas.microsoft.com/office/drawing/2014/main" id="{FC379BA3-F3F5-8C71-23B2-108F9C2E9F7B}"/>
              </a:ext>
            </a:extLst>
          </p:cNvPr>
          <p:cNvGraphicFramePr>
            <a:graphicFrameLocks/>
          </p:cNvGraphicFramePr>
          <p:nvPr>
            <p:extLst>
              <p:ext uri="{D42A27DB-BD31-4B8C-83A1-F6EECF244321}">
                <p14:modId xmlns:p14="http://schemas.microsoft.com/office/powerpoint/2010/main" val="1182478120"/>
              </p:ext>
            </p:extLst>
          </p:nvPr>
        </p:nvGraphicFramePr>
        <p:xfrm>
          <a:off x="698500" y="1825624"/>
          <a:ext cx="11217812" cy="4294166"/>
        </p:xfrm>
        <a:graphic>
          <a:graphicData uri="http://schemas.openxmlformats.org/drawingml/2006/table">
            <a:tbl>
              <a:tblPr firstRow="1" bandRow="1">
                <a:tableStyleId>{5C22544A-7EE6-4342-B048-85BDC9FD1C3A}</a:tableStyleId>
              </a:tblPr>
              <a:tblGrid>
                <a:gridCol w="2749767">
                  <a:extLst>
                    <a:ext uri="{9D8B030D-6E8A-4147-A177-3AD203B41FA5}">
                      <a16:colId xmlns:a16="http://schemas.microsoft.com/office/drawing/2014/main" val="1888580740"/>
                    </a:ext>
                  </a:extLst>
                </a:gridCol>
                <a:gridCol w="8468045">
                  <a:extLst>
                    <a:ext uri="{9D8B030D-6E8A-4147-A177-3AD203B41FA5}">
                      <a16:colId xmlns:a16="http://schemas.microsoft.com/office/drawing/2014/main" val="3590090738"/>
                    </a:ext>
                  </a:extLst>
                </a:gridCol>
              </a:tblGrid>
              <a:tr h="636566">
                <a:tc>
                  <a:txBody>
                    <a:bodyPr/>
                    <a:lstStyle/>
                    <a:p>
                      <a:r>
                        <a:rPr lang="en-GB" b="1" dirty="0">
                          <a:solidFill>
                            <a:schemeClr val="tx1"/>
                          </a:solidFill>
                          <a:latin typeface="Arial" panose="020B0604020202020204" pitchFamily="34" charset="0"/>
                          <a:cs typeface="Arial" panose="020B0604020202020204" pitchFamily="34" charset="0"/>
                        </a:rPr>
                        <a:t>How long are they?</a:t>
                      </a:r>
                    </a:p>
                  </a:txBody>
                  <a:tcP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0" dirty="0">
                          <a:solidFill>
                            <a:schemeClr val="tx1"/>
                          </a:solidFill>
                          <a:latin typeface="Arial" panose="020B0604020202020204" pitchFamily="34" charset="0"/>
                          <a:cs typeface="Arial" panose="020B0604020202020204" pitchFamily="34" charset="0"/>
                        </a:rPr>
                        <a:t>Typically 1-2 years in length (if studied full time)</a:t>
                      </a:r>
                    </a:p>
                    <a:p>
                      <a:endParaRPr lang="en-GB" dirty="0">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val="19996004"/>
                  </a:ext>
                </a:extLst>
              </a:tr>
              <a:tr h="636566">
                <a:tc>
                  <a:txBody>
                    <a:bodyPr/>
                    <a:lstStyle/>
                    <a:p>
                      <a:r>
                        <a:rPr lang="en-GB" b="1" dirty="0">
                          <a:latin typeface="Arial" panose="020B0604020202020204" pitchFamily="34" charset="0"/>
                          <a:cs typeface="Arial" panose="020B0604020202020204" pitchFamily="34" charset="0"/>
                        </a:rPr>
                        <a:t>Where are they taught?</a:t>
                      </a:r>
                    </a:p>
                  </a:txBody>
                  <a:tcPr>
                    <a:solidFill>
                      <a:schemeClr val="accent2">
                        <a:lumMod val="20000"/>
                        <a:lumOff val="80000"/>
                      </a:schemeClr>
                    </a:solidFill>
                  </a:tcPr>
                </a:tc>
                <a:tc>
                  <a:txBody>
                    <a:bodyPr/>
                    <a:lstStyle/>
                    <a:p>
                      <a:r>
                        <a:rPr lang="nb-NO" sz="1800" dirty="0">
                          <a:latin typeface="Arial" panose="020B0604020202020204" pitchFamily="34" charset="0"/>
                          <a:cs typeface="Arial" panose="020B0604020202020204" pitchFamily="34" charset="0"/>
                        </a:rPr>
                        <a:t>Classrooms, </a:t>
                      </a:r>
                      <a:r>
                        <a:rPr lang="en-US" sz="1800" b="0" i="0" dirty="0">
                          <a:solidFill>
                            <a:srgbClr val="0B0C0C"/>
                          </a:solidFill>
                          <a:effectLst/>
                          <a:latin typeface="Arial" panose="020B0604020202020204" pitchFamily="34" charset="0"/>
                          <a:cs typeface="Arial" panose="020B0604020202020204" pitchFamily="34" charset="0"/>
                        </a:rPr>
                        <a:t>workshops and labs</a:t>
                      </a:r>
                      <a:r>
                        <a:rPr lang="en-US" sz="1800" dirty="0">
                          <a:solidFill>
                            <a:srgbClr val="0B0C0C"/>
                          </a:solidFill>
                          <a:latin typeface="Arial" panose="020B0604020202020204" pitchFamily="34" charset="0"/>
                          <a:cs typeface="Arial" panose="020B0604020202020204" pitchFamily="34" charset="0"/>
                        </a:rPr>
                        <a:t>, and </a:t>
                      </a:r>
                      <a:r>
                        <a:rPr lang="en-US" sz="1800" b="0" i="0" dirty="0">
                          <a:solidFill>
                            <a:srgbClr val="0B0C0C"/>
                          </a:solidFill>
                          <a:effectLst/>
                          <a:latin typeface="Arial" panose="020B0604020202020204" pitchFamily="34" charset="0"/>
                          <a:cs typeface="Arial" panose="020B0604020202020204" pitchFamily="34" charset="0"/>
                        </a:rPr>
                        <a:t>may include work experience</a:t>
                      </a:r>
                      <a:endParaRPr lang="en-GB" dirty="0">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1144982351"/>
                  </a:ext>
                </a:extLst>
              </a:tr>
              <a:tr h="636566">
                <a:tc>
                  <a:txBody>
                    <a:bodyPr/>
                    <a:lstStyle/>
                    <a:p>
                      <a:r>
                        <a:rPr lang="en-GB" b="1" dirty="0">
                          <a:latin typeface="Arial" panose="020B0604020202020204" pitchFamily="34" charset="0"/>
                          <a:cs typeface="Arial" panose="020B0604020202020204" pitchFamily="34" charset="0"/>
                        </a:rPr>
                        <a:t>Can you get student finance?</a:t>
                      </a:r>
                    </a:p>
                  </a:txBody>
                  <a:tcPr>
                    <a:solidFill>
                      <a:schemeClr val="accent2">
                        <a:lumMod val="40000"/>
                        <a:lumOff val="60000"/>
                      </a:schemeClr>
                    </a:solidFill>
                  </a:tcPr>
                </a:tc>
                <a:tc>
                  <a:txBody>
                    <a:bodyPr/>
                    <a:lstStyle/>
                    <a:p>
                      <a:r>
                        <a:rPr lang="en-GB" dirty="0">
                          <a:latin typeface="Arial" panose="020B0604020202020204" pitchFamily="34" charset="0"/>
                          <a:cs typeface="Arial" panose="020B0604020202020204" pitchFamily="34" charset="0"/>
                        </a:rPr>
                        <a:t>Yes. </a:t>
                      </a:r>
                      <a:r>
                        <a:rPr lang="en-GB" sz="1800" dirty="0">
                          <a:latin typeface="Arial" panose="020B0604020202020204" pitchFamily="34" charset="0"/>
                          <a:cs typeface="Arial" panose="020B0604020202020204" pitchFamily="34" charset="0"/>
                        </a:rPr>
                        <a:t>For more information, see </a:t>
                      </a:r>
                      <a:r>
                        <a:rPr lang="en-GB" sz="18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https://www.gov.uk/government/publications/higher-technical-qualification-overview/higher-technical-qualification-an-introduction#student-finance</a:t>
                      </a:r>
                      <a:r>
                        <a:rPr lang="en-GB" sz="1800" dirty="0">
                          <a:solidFill>
                            <a:schemeClr val="accent1"/>
                          </a:solidFill>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val="1332210725"/>
                  </a:ext>
                </a:extLst>
              </a:tr>
              <a:tr h="636566">
                <a:tc>
                  <a:txBody>
                    <a:bodyPr/>
                    <a:lstStyle/>
                    <a:p>
                      <a:r>
                        <a:rPr lang="en-GB" b="1" dirty="0">
                          <a:latin typeface="Arial" panose="020B0604020202020204" pitchFamily="34" charset="0"/>
                          <a:cs typeface="Arial" panose="020B0604020202020204" pitchFamily="34" charset="0"/>
                        </a:rPr>
                        <a:t>How flexible are courses?</a:t>
                      </a:r>
                    </a:p>
                  </a:txBody>
                  <a:tcPr>
                    <a:solidFill>
                      <a:schemeClr val="accent2">
                        <a:lumMod val="20000"/>
                        <a:lumOff val="80000"/>
                      </a:schemeClr>
                    </a:solidFill>
                  </a:tcPr>
                </a:tc>
                <a:tc>
                  <a:txBody>
                    <a:bodyPr/>
                    <a:lstStyle/>
                    <a:p>
                      <a:r>
                        <a:rPr lang="en-GB" dirty="0">
                          <a:latin typeface="Arial" panose="020B0604020202020204" pitchFamily="34" charset="0"/>
                          <a:cs typeface="Arial" panose="020B0604020202020204" pitchFamily="34" charset="0"/>
                        </a:rPr>
                        <a:t>Full or part time study available, taught at universities and colleges. Once complete, you have the option to progress to further study or employment</a:t>
                      </a:r>
                    </a:p>
                  </a:txBody>
                  <a:tcPr>
                    <a:solidFill>
                      <a:schemeClr val="accent2">
                        <a:lumMod val="20000"/>
                        <a:lumOff val="80000"/>
                      </a:schemeClr>
                    </a:solidFill>
                  </a:tcPr>
                </a:tc>
                <a:extLst>
                  <a:ext uri="{0D108BD9-81ED-4DB2-BD59-A6C34878D82A}">
                    <a16:rowId xmlns:a16="http://schemas.microsoft.com/office/drawing/2014/main" val="970628050"/>
                  </a:ext>
                </a:extLst>
              </a:tr>
              <a:tr h="636566">
                <a:tc>
                  <a:txBody>
                    <a:bodyPr/>
                    <a:lstStyle/>
                    <a:p>
                      <a:r>
                        <a:rPr lang="en-GB" b="1" dirty="0">
                          <a:latin typeface="Arial" panose="020B0604020202020204" pitchFamily="34" charset="0"/>
                          <a:cs typeface="Arial" panose="020B0604020202020204" pitchFamily="34" charset="0"/>
                        </a:rPr>
                        <a:t>Where can you find out more and apply?</a:t>
                      </a:r>
                    </a:p>
                  </a:txBody>
                  <a:tcP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For more information, check out this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hlinkClick r:id="rId4"/>
                        </a:rPr>
                        <a:t>https://www.skillsforcareers.education.gov.uk/pages/training-choice/htq-higher-technical-qualification</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For support applying</a:t>
                      </a:r>
                      <a:r>
                        <a:rPr lang="en-US" dirty="0">
                          <a:latin typeface="Arial" panose="020B0604020202020204" pitchFamily="34" charset="0"/>
                          <a:cs typeface="Arial" panose="020B0604020202020204" pitchFamily="34" charset="0"/>
                        </a:rPr>
                        <a:t>, check out this application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latin typeface="Arial" panose="020B0604020202020204" pitchFamily="34" charset="0"/>
                          <a:cs typeface="Arial" panose="020B0604020202020204" pitchFamily="34" charset="0"/>
                          <a:hlinkClick r:id="rId5"/>
                        </a:rPr>
                        <a:t>Application guide - Higher Technical Qualifications (amazingapprenticeships.com)</a:t>
                      </a:r>
                      <a:endParaRPr lang="en-US" sz="1800" b="0" i="0" dirty="0">
                        <a:solidFill>
                          <a:srgbClr val="0B0C0C"/>
                        </a:solidFill>
                        <a:effectLst/>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val="2058921692"/>
                  </a:ext>
                </a:extLst>
              </a:tr>
            </a:tbl>
          </a:graphicData>
        </a:graphic>
      </p:graphicFrame>
    </p:spTree>
    <p:extLst>
      <p:ext uri="{BB962C8B-B14F-4D97-AF65-F5344CB8AC3E}">
        <p14:creationId xmlns:p14="http://schemas.microsoft.com/office/powerpoint/2010/main" val="2232634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BFC459-2A9A-D744-E496-91EB41C282DD}"/>
              </a:ext>
            </a:extLst>
          </p:cNvPr>
          <p:cNvSpPr txBox="1">
            <a:spLocks/>
          </p:cNvSpPr>
          <p:nvPr/>
        </p:nvSpPr>
        <p:spPr>
          <a:xfrm>
            <a:off x="838200" y="365125"/>
            <a:ext cx="91786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1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Learning check</a:t>
            </a:r>
            <a:endParaRPr kumimoji="0" lang="nb-NO" sz="4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5" name="Picture 4" descr="Back view of graduates in an outdoor graduation">
            <a:extLst>
              <a:ext uri="{FF2B5EF4-FFF2-40B4-BE49-F238E27FC236}">
                <a16:creationId xmlns:a16="http://schemas.microsoft.com/office/drawing/2014/main" id="{4D61C3A5-FCCA-E997-8B0D-BC8B038C8422}"/>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275" y="2524214"/>
            <a:ext cx="2756588" cy="1837725"/>
          </a:xfrm>
          <a:prstGeom prst="rect">
            <a:avLst/>
          </a:prstGeom>
        </p:spPr>
      </p:pic>
      <p:pic>
        <p:nvPicPr>
          <p:cNvPr id="7" name="Picture 6" descr="People holding flowers in florist shop">
            <a:extLst>
              <a:ext uri="{FF2B5EF4-FFF2-40B4-BE49-F238E27FC236}">
                <a16:creationId xmlns:a16="http://schemas.microsoft.com/office/drawing/2014/main" id="{EEB24BB9-131C-3525-F527-6F7066A98D92}"/>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693" y="2511857"/>
            <a:ext cx="2756588" cy="1837725"/>
          </a:xfrm>
          <a:prstGeom prst="rect">
            <a:avLst/>
          </a:prstGeom>
        </p:spPr>
      </p:pic>
      <p:pic>
        <p:nvPicPr>
          <p:cNvPr id="9" name="Picture 8" descr="Man in carpentry workshop">
            <a:extLst>
              <a:ext uri="{FF2B5EF4-FFF2-40B4-BE49-F238E27FC236}">
                <a16:creationId xmlns:a16="http://schemas.microsoft.com/office/drawing/2014/main" id="{F3B3DD24-8748-B801-FE87-5250D5373B67}"/>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754" y="2511856"/>
            <a:ext cx="2756589" cy="1837726"/>
          </a:xfrm>
          <a:prstGeom prst="rect">
            <a:avLst/>
          </a:prstGeom>
        </p:spPr>
      </p:pic>
      <p:pic>
        <p:nvPicPr>
          <p:cNvPr id="11" name="Picture 10" descr="Woman in office">
            <a:extLst>
              <a:ext uri="{FF2B5EF4-FFF2-40B4-BE49-F238E27FC236}">
                <a16:creationId xmlns:a16="http://schemas.microsoft.com/office/drawing/2014/main" id="{D28FE151-9F03-E927-69A8-5DA14D926148}"/>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7503" y="2503619"/>
            <a:ext cx="2756587" cy="1837725"/>
          </a:xfrm>
          <a:prstGeom prst="rect">
            <a:avLst/>
          </a:prstGeom>
        </p:spPr>
      </p:pic>
      <p:sp>
        <p:nvSpPr>
          <p:cNvPr id="2" name="Title 1">
            <a:extLst>
              <a:ext uri="{FF2B5EF4-FFF2-40B4-BE49-F238E27FC236}">
                <a16:creationId xmlns:a16="http://schemas.microsoft.com/office/drawing/2014/main" id="{7385CA64-2251-474E-E9C7-6990BFA49BCC}"/>
              </a:ext>
            </a:extLst>
          </p:cNvPr>
          <p:cNvSpPr>
            <a:spLocks noGrp="1"/>
          </p:cNvSpPr>
          <p:nvPr>
            <p:ph type="title"/>
          </p:nvPr>
        </p:nvSpPr>
        <p:spPr>
          <a:xfrm>
            <a:off x="906780" y="4666976"/>
            <a:ext cx="9178636" cy="1325563"/>
          </a:xfrm>
        </p:spPr>
        <p:txBody>
          <a:bodyPr>
            <a:normAutofit/>
          </a:bodyPr>
          <a:lstStyle/>
          <a:p>
            <a:r>
              <a:rPr lang="nb-NO" sz="3200" dirty="0"/>
              <a:t>What makes HTQs different to other pathways?</a:t>
            </a:r>
          </a:p>
        </p:txBody>
      </p:sp>
    </p:spTree>
    <p:extLst>
      <p:ext uri="{BB962C8B-B14F-4D97-AF65-F5344CB8AC3E}">
        <p14:creationId xmlns:p14="http://schemas.microsoft.com/office/powerpoint/2010/main" val="3916963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E6D8-DB64-4045-B971-91B0F6B5EFAF}"/>
              </a:ext>
            </a:extLst>
          </p:cNvPr>
          <p:cNvSpPr>
            <a:spLocks noGrp="1"/>
          </p:cNvSpPr>
          <p:nvPr>
            <p:ph type="title"/>
          </p:nvPr>
        </p:nvSpPr>
        <p:spPr/>
        <p:txBody>
          <a:bodyPr/>
          <a:lstStyle/>
          <a:p>
            <a:r>
              <a:rPr lang="nb-NO" dirty="0"/>
              <a:t>Where can you do an HTQ nearby?</a:t>
            </a:r>
          </a:p>
        </p:txBody>
      </p:sp>
      <p:sp>
        <p:nvSpPr>
          <p:cNvPr id="3" name="Content Placeholder 2">
            <a:extLst>
              <a:ext uri="{FF2B5EF4-FFF2-40B4-BE49-F238E27FC236}">
                <a16:creationId xmlns:a16="http://schemas.microsoft.com/office/drawing/2014/main" id="{CA0003E1-5E12-9D66-4A78-87D77E3FB277}"/>
              </a:ext>
            </a:extLst>
          </p:cNvPr>
          <p:cNvSpPr>
            <a:spLocks noGrp="1"/>
          </p:cNvSpPr>
          <p:nvPr>
            <p:ph idx="1"/>
          </p:nvPr>
        </p:nvSpPr>
        <p:spPr/>
        <p:txBody>
          <a:bodyPr/>
          <a:lstStyle/>
          <a:p>
            <a:pPr marL="0" indent="0">
              <a:buNone/>
            </a:pPr>
            <a:r>
              <a:rPr lang="nb-NO" sz="2200" dirty="0">
                <a:highlight>
                  <a:srgbClr val="00FF00"/>
                </a:highlight>
              </a:rPr>
              <a:t>ADD 2-3 LOCAL PROVIDERS AND A LIST OF THE HTQS THEY OFFER. DRAW FROM THE LIST HERE: </a:t>
            </a:r>
            <a:r>
              <a:rPr lang="nb-NO" sz="2200" dirty="0">
                <a:highlight>
                  <a:srgbClr val="00FF00"/>
                </a:highlight>
                <a:hlinkClick r:id="rId2"/>
              </a:rPr>
              <a:t>https://www.gov.uk/government/publications/list-of-higher-technical-qualifications</a:t>
            </a:r>
            <a:r>
              <a:rPr lang="nb-NO" sz="2200" dirty="0">
                <a:highlight>
                  <a:srgbClr val="00FF00"/>
                </a:highlight>
              </a:rPr>
              <a:t> </a:t>
            </a:r>
          </a:p>
          <a:p>
            <a:pPr marL="0" indent="0">
              <a:buNone/>
            </a:pPr>
            <a:endParaRPr lang="nb-NO" sz="2200" dirty="0">
              <a:highlight>
                <a:srgbClr val="00FF00"/>
              </a:highlight>
            </a:endParaRPr>
          </a:p>
          <a:p>
            <a:pPr marL="0" indent="0">
              <a:buNone/>
            </a:pPr>
            <a:r>
              <a:rPr lang="nb-NO" sz="2200" dirty="0">
                <a:highlight>
                  <a:srgbClr val="FFFF00"/>
                </a:highlight>
              </a:rPr>
              <a:t>For more information, here are some local contact points:</a:t>
            </a:r>
          </a:p>
          <a:p>
            <a:pPr marL="0" indent="0">
              <a:buNone/>
            </a:pPr>
            <a:r>
              <a:rPr lang="nb-NO" sz="2200" dirty="0">
                <a:highlight>
                  <a:srgbClr val="00FF00"/>
                </a:highlight>
              </a:rPr>
              <a:t>ADD LOCAL CONTACT POINTS AND SOURCES OF INFORMATION e.g. career adviser within the school or college</a:t>
            </a:r>
          </a:p>
          <a:p>
            <a:pPr marL="0" indent="0">
              <a:buNone/>
            </a:pPr>
            <a:endParaRPr lang="nb-NO" dirty="0">
              <a:highlight>
                <a:srgbClr val="00FF00"/>
              </a:highlight>
            </a:endParaRPr>
          </a:p>
        </p:txBody>
      </p:sp>
      <p:sp>
        <p:nvSpPr>
          <p:cNvPr id="5" name="Slide Number Placeholder 4">
            <a:extLst>
              <a:ext uri="{FF2B5EF4-FFF2-40B4-BE49-F238E27FC236}">
                <a16:creationId xmlns:a16="http://schemas.microsoft.com/office/drawing/2014/main" id="{1C693A2F-2377-BF97-140A-D97A3AF538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4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6B89-F7D1-AB3C-7425-CE1F0A89D42B}"/>
              </a:ext>
            </a:extLst>
          </p:cNvPr>
          <p:cNvSpPr>
            <a:spLocks noGrp="1"/>
          </p:cNvSpPr>
          <p:nvPr>
            <p:ph type="title"/>
          </p:nvPr>
        </p:nvSpPr>
        <p:spPr/>
        <p:txBody>
          <a:bodyPr/>
          <a:lstStyle/>
          <a:p>
            <a:r>
              <a:rPr lang="nb-NO" dirty="0"/>
              <a:t>Next steps</a:t>
            </a:r>
          </a:p>
        </p:txBody>
      </p:sp>
      <p:sp>
        <p:nvSpPr>
          <p:cNvPr id="8" name="TextBox 7">
            <a:extLst>
              <a:ext uri="{FF2B5EF4-FFF2-40B4-BE49-F238E27FC236}">
                <a16:creationId xmlns:a16="http://schemas.microsoft.com/office/drawing/2014/main" id="{1C26EE4F-73C6-D5D4-A91C-1F0EB337F792}"/>
              </a:ext>
            </a:extLst>
          </p:cNvPr>
          <p:cNvSpPr txBox="1"/>
          <p:nvPr/>
        </p:nvSpPr>
        <p:spPr>
          <a:xfrm>
            <a:off x="943303" y="2111421"/>
            <a:ext cx="10040007" cy="646331"/>
          </a:xfrm>
          <a:prstGeom prst="rect">
            <a:avLst/>
          </a:prstGeom>
          <a:noFill/>
        </p:spPr>
        <p:txBody>
          <a:bodyPr wrap="square" rtlCol="0">
            <a:spAutoFit/>
          </a:bodyPr>
          <a:lstStyle/>
          <a:p>
            <a:pPr lvl="0">
              <a:defRPr/>
            </a:pPr>
            <a:r>
              <a:rPr lang="nb-NO" b="1" dirty="0">
                <a:solidFill>
                  <a:prstClr val="black"/>
                </a:solidFill>
                <a:latin typeface="Arial" panose="020B0604020202020204" pitchFamily="34" charset="0"/>
                <a:cs typeface="Arial" panose="020B0604020202020204" pitchFamily="34" charset="0"/>
              </a:rPr>
              <a:t>If you are interested in HTQ or in any of the other routes that we have talked about today:</a:t>
            </a:r>
          </a:p>
          <a:p>
            <a:endParaRPr lang="en-GB" dirty="0"/>
          </a:p>
        </p:txBody>
      </p:sp>
      <p:graphicFrame>
        <p:nvGraphicFramePr>
          <p:cNvPr id="3" name="Table 2">
            <a:extLst>
              <a:ext uri="{FF2B5EF4-FFF2-40B4-BE49-F238E27FC236}">
                <a16:creationId xmlns:a16="http://schemas.microsoft.com/office/drawing/2014/main" id="{6D9C6AA8-E8BE-968A-2665-9BE40A34A7C7}"/>
              </a:ext>
            </a:extLst>
          </p:cNvPr>
          <p:cNvGraphicFramePr>
            <a:graphicFrameLocks noGrp="1"/>
          </p:cNvGraphicFramePr>
          <p:nvPr>
            <p:extLst>
              <p:ext uri="{D42A27DB-BD31-4B8C-83A1-F6EECF244321}">
                <p14:modId xmlns:p14="http://schemas.microsoft.com/office/powerpoint/2010/main" val="1162174068"/>
              </p:ext>
            </p:extLst>
          </p:nvPr>
        </p:nvGraphicFramePr>
        <p:xfrm>
          <a:off x="943303" y="2601386"/>
          <a:ext cx="10057480" cy="2560320"/>
        </p:xfrm>
        <a:graphic>
          <a:graphicData uri="http://schemas.openxmlformats.org/drawingml/2006/table">
            <a:tbl>
              <a:tblPr firstRow="1" bandRow="1">
                <a:tableStyleId>{5C22544A-7EE6-4342-B048-85BDC9FD1C3A}</a:tableStyleId>
              </a:tblPr>
              <a:tblGrid>
                <a:gridCol w="2011496">
                  <a:extLst>
                    <a:ext uri="{9D8B030D-6E8A-4147-A177-3AD203B41FA5}">
                      <a16:colId xmlns:a16="http://schemas.microsoft.com/office/drawing/2014/main" val="2190858604"/>
                    </a:ext>
                  </a:extLst>
                </a:gridCol>
                <a:gridCol w="2011496">
                  <a:extLst>
                    <a:ext uri="{9D8B030D-6E8A-4147-A177-3AD203B41FA5}">
                      <a16:colId xmlns:a16="http://schemas.microsoft.com/office/drawing/2014/main" val="2099877247"/>
                    </a:ext>
                  </a:extLst>
                </a:gridCol>
                <a:gridCol w="2011496">
                  <a:extLst>
                    <a:ext uri="{9D8B030D-6E8A-4147-A177-3AD203B41FA5}">
                      <a16:colId xmlns:a16="http://schemas.microsoft.com/office/drawing/2014/main" val="333763665"/>
                    </a:ext>
                  </a:extLst>
                </a:gridCol>
                <a:gridCol w="2011496">
                  <a:extLst>
                    <a:ext uri="{9D8B030D-6E8A-4147-A177-3AD203B41FA5}">
                      <a16:colId xmlns:a16="http://schemas.microsoft.com/office/drawing/2014/main" val="281125508"/>
                    </a:ext>
                  </a:extLst>
                </a:gridCol>
                <a:gridCol w="2011496">
                  <a:extLst>
                    <a:ext uri="{9D8B030D-6E8A-4147-A177-3AD203B41FA5}">
                      <a16:colId xmlns:a16="http://schemas.microsoft.com/office/drawing/2014/main" val="1610907557"/>
                    </a:ext>
                  </a:extLst>
                </a:gridCol>
              </a:tblGrid>
              <a:tr h="24129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 the links in this presentation to find out more. </a:t>
                      </a:r>
                    </a:p>
                    <a:p>
                      <a:endParaRPr lang="en-GB"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Visit UCAS to find HTQ options. </a:t>
                      </a:r>
                      <a:endParaRPr lang="en-GB"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Arrange to see a careers adviser to talk through your options and find out more about how to apply. </a:t>
                      </a:r>
                    </a:p>
                    <a:p>
                      <a:endParaRPr lang="en-GB"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Talk about your choice with your parents and your teachers. </a:t>
                      </a:r>
                    </a:p>
                    <a:p>
                      <a:endParaRPr lang="en-GB"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possible reach out to the education or training provider and ask what they are looking for before you apply. </a:t>
                      </a:r>
                    </a:p>
                    <a:p>
                      <a:endParaRPr lang="en-GB" dirty="0"/>
                    </a:p>
                  </a:txBody>
                  <a:tcPr>
                    <a:solidFill>
                      <a:schemeClr val="accent2">
                        <a:lumMod val="20000"/>
                        <a:lumOff val="80000"/>
                      </a:schemeClr>
                    </a:solidFill>
                  </a:tcPr>
                </a:tc>
                <a:extLst>
                  <a:ext uri="{0D108BD9-81ED-4DB2-BD59-A6C34878D82A}">
                    <a16:rowId xmlns:a16="http://schemas.microsoft.com/office/drawing/2014/main" val="3609930555"/>
                  </a:ext>
                </a:extLst>
              </a:tr>
            </a:tbl>
          </a:graphicData>
        </a:graphic>
      </p:graphicFrame>
      <p:pic>
        <p:nvPicPr>
          <p:cNvPr id="4" name="Picture 3">
            <a:extLst>
              <a:ext uri="{FF2B5EF4-FFF2-40B4-BE49-F238E27FC236}">
                <a16:creationId xmlns:a16="http://schemas.microsoft.com/office/drawing/2014/main" id="{94CDA287-D86E-C0FC-6F78-983CD4540A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886" y="3312389"/>
            <a:ext cx="1517728" cy="1530429"/>
          </a:xfrm>
          <a:prstGeom prst="rect">
            <a:avLst/>
          </a:prstGeom>
        </p:spPr>
      </p:pic>
      <p:sp>
        <p:nvSpPr>
          <p:cNvPr id="5" name="Slide Number Placeholder 4">
            <a:extLst>
              <a:ext uri="{FF2B5EF4-FFF2-40B4-BE49-F238E27FC236}">
                <a16:creationId xmlns:a16="http://schemas.microsoft.com/office/drawing/2014/main" id="{C4C2CCE0-E140-13B8-24D7-043A65FBB3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CF70A9E-BA1C-FD33-506B-4EB6A9123B8E}"/>
              </a:ext>
              <a:ext uri="{C183D7F6-B498-43B3-948B-1728B52AA6E4}">
                <adec:decorative xmlns:adec="http://schemas.microsoft.com/office/drawing/2017/decorative" val="1"/>
              </a:ext>
            </a:extLst>
          </p:cNvPr>
          <p:cNvSpPr/>
          <p:nvPr/>
        </p:nvSpPr>
        <p:spPr>
          <a:xfrm>
            <a:off x="2933700" y="3213101"/>
            <a:ext cx="1828800" cy="17399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FF"/>
              </a:highlight>
            </a:endParaRPr>
          </a:p>
        </p:txBody>
      </p:sp>
    </p:spTree>
    <p:extLst>
      <p:ext uri="{BB962C8B-B14F-4D97-AF65-F5344CB8AC3E}">
        <p14:creationId xmlns:p14="http://schemas.microsoft.com/office/powerpoint/2010/main" val="128123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6EB3-C9DB-9E71-A2ED-3F124BE99E92}"/>
              </a:ext>
            </a:extLst>
          </p:cNvPr>
          <p:cNvSpPr>
            <a:spLocks noGrp="1"/>
          </p:cNvSpPr>
          <p:nvPr>
            <p:ph type="title"/>
          </p:nvPr>
        </p:nvSpPr>
        <p:spPr/>
        <p:txBody>
          <a:bodyPr/>
          <a:lstStyle/>
          <a:p>
            <a:r>
              <a:rPr lang="nb-NO" dirty="0" err="1"/>
              <a:t>Review</a:t>
            </a:r>
            <a:r>
              <a:rPr lang="nb-NO" dirty="0"/>
              <a:t> </a:t>
            </a:r>
            <a:r>
              <a:rPr lang="nb-NO" dirty="0" err="1"/>
              <a:t>the</a:t>
            </a:r>
            <a:r>
              <a:rPr lang="nb-NO" dirty="0"/>
              <a:t> </a:t>
            </a:r>
            <a:r>
              <a:rPr lang="nb-NO" dirty="0" err="1"/>
              <a:t>learning</a:t>
            </a:r>
            <a:r>
              <a:rPr lang="nb-NO" dirty="0"/>
              <a:t> </a:t>
            </a:r>
            <a:r>
              <a:rPr lang="nb-NO" dirty="0" err="1"/>
              <a:t>outcomes</a:t>
            </a:r>
            <a:endParaRPr lang="nb-NO" dirty="0"/>
          </a:p>
        </p:txBody>
      </p:sp>
      <p:sp>
        <p:nvSpPr>
          <p:cNvPr id="3" name="Content Placeholder 2">
            <a:extLst>
              <a:ext uri="{FF2B5EF4-FFF2-40B4-BE49-F238E27FC236}">
                <a16:creationId xmlns:a16="http://schemas.microsoft.com/office/drawing/2014/main" id="{4E8AC90D-163E-C61B-EEFC-CC58C37EED4B}"/>
              </a:ext>
            </a:extLst>
          </p:cNvPr>
          <p:cNvSpPr>
            <a:spLocks noGrp="1"/>
          </p:cNvSpPr>
          <p:nvPr>
            <p:ph idx="1"/>
          </p:nvPr>
        </p:nvSpPr>
        <p:spPr/>
        <p:txBody>
          <a:bodyPr>
            <a:normAutofit/>
          </a:bodyPr>
          <a:lstStyle/>
          <a:p>
            <a:pPr marL="0" indent="0">
              <a:lnSpc>
                <a:spcPct val="107000"/>
              </a:lnSpc>
              <a:spcAft>
                <a:spcPts val="800"/>
              </a:spcAft>
              <a:buNone/>
            </a:pPr>
            <a:r>
              <a:rPr lang="en-GB" sz="2400" kern="100" dirty="0">
                <a:effectLst/>
                <a:ea typeface="Calibri" panose="020F0502020204030204" pitchFamily="34" charset="0"/>
              </a:rPr>
              <a:t>You should now be able to:</a:t>
            </a:r>
            <a:endParaRPr lang="nb-NO" sz="2400" kern="100" dirty="0">
              <a:effectLst/>
              <a:ea typeface="Calibri" panose="020F0502020204030204" pitchFamily="34" charset="0"/>
            </a:endParaRPr>
          </a:p>
          <a:p>
            <a:pPr marL="342900" lvl="0" indent="-342900">
              <a:lnSpc>
                <a:spcPct val="107000"/>
              </a:lnSpc>
              <a:buFont typeface="Symbol" panose="05050102010706020507" pitchFamily="18" charset="2"/>
              <a:buChar char=""/>
            </a:pPr>
            <a:r>
              <a:rPr lang="en-US" sz="2400" kern="100" dirty="0">
                <a:effectLst/>
                <a:ea typeface="Calibri" panose="020F0502020204030204" pitchFamily="34" charset="0"/>
              </a:rPr>
              <a:t>explain what a higher technical qualification (HTQ) is and how it differs from other post-18 pathways;</a:t>
            </a:r>
          </a:p>
          <a:p>
            <a:pPr marL="342900" lvl="0" indent="-342900">
              <a:lnSpc>
                <a:spcPct val="107000"/>
              </a:lnSpc>
              <a:buFont typeface="Symbol" panose="05050102010706020507" pitchFamily="18" charset="2"/>
              <a:buChar char=""/>
            </a:pPr>
            <a:r>
              <a:rPr lang="en-US" sz="2400" kern="100" dirty="0">
                <a:effectLst/>
                <a:ea typeface="Calibri" panose="020F0502020204030204" pitchFamily="34" charset="0"/>
              </a:rPr>
              <a:t>explain what you should do if you want to investigate HTQs further and make an application.</a:t>
            </a:r>
          </a:p>
          <a:p>
            <a:pPr marL="0" indent="0">
              <a:buNone/>
            </a:pPr>
            <a:endParaRPr lang="nb-NO" sz="2400" dirty="0"/>
          </a:p>
        </p:txBody>
      </p:sp>
      <p:sp>
        <p:nvSpPr>
          <p:cNvPr id="5" name="Slide Number Placeholder 4">
            <a:extLst>
              <a:ext uri="{FF2B5EF4-FFF2-40B4-BE49-F238E27FC236}">
                <a16:creationId xmlns:a16="http://schemas.microsoft.com/office/drawing/2014/main" id="{01F5FD75-A7FB-4243-395B-EEC5CABCE9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677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F9E33-CCE9-74FD-BF27-FA54C217D33C}"/>
              </a:ext>
            </a:extLst>
          </p:cNvPr>
          <p:cNvSpPr>
            <a:spLocks noGrp="1"/>
          </p:cNvSpPr>
          <p:nvPr>
            <p:ph type="title"/>
          </p:nvPr>
        </p:nvSpPr>
        <p:spPr/>
        <p:txBody>
          <a:bodyPr/>
          <a:lstStyle/>
          <a:p>
            <a:r>
              <a:rPr lang="nb-NO" dirty="0"/>
              <a:t>Do </a:t>
            </a:r>
            <a:r>
              <a:rPr lang="nb-NO" dirty="0" err="1"/>
              <a:t>one</a:t>
            </a:r>
            <a:r>
              <a:rPr lang="nb-NO" dirty="0"/>
              <a:t> </a:t>
            </a:r>
            <a:r>
              <a:rPr lang="nb-NO" dirty="0" err="1"/>
              <a:t>thing</a:t>
            </a:r>
            <a:endParaRPr lang="nb-NO" dirty="0"/>
          </a:p>
        </p:txBody>
      </p:sp>
      <p:sp>
        <p:nvSpPr>
          <p:cNvPr id="3" name="Content Placeholder 2">
            <a:extLst>
              <a:ext uri="{FF2B5EF4-FFF2-40B4-BE49-F238E27FC236}">
                <a16:creationId xmlns:a16="http://schemas.microsoft.com/office/drawing/2014/main" id="{80E1D233-2073-E0B0-FD26-69586A2A8296}"/>
              </a:ext>
            </a:extLst>
          </p:cNvPr>
          <p:cNvSpPr>
            <a:spLocks noGrp="1"/>
          </p:cNvSpPr>
          <p:nvPr>
            <p:ph idx="1"/>
          </p:nvPr>
        </p:nvSpPr>
        <p:spPr>
          <a:xfrm>
            <a:off x="838200" y="1825625"/>
            <a:ext cx="3807941" cy="4351338"/>
          </a:xfrm>
        </p:spPr>
        <p:txBody>
          <a:bodyPr anchor="ctr"/>
          <a:lstStyle/>
          <a:p>
            <a:pPr marL="0" indent="0">
              <a:buNone/>
            </a:pPr>
            <a:r>
              <a:rPr lang="nb-NO" dirty="0"/>
              <a:t>Make a note of </a:t>
            </a:r>
            <a:r>
              <a:rPr lang="nb-NO" dirty="0" err="1"/>
              <a:t>one</a:t>
            </a:r>
            <a:r>
              <a:rPr lang="nb-NO" dirty="0"/>
              <a:t> </a:t>
            </a:r>
            <a:r>
              <a:rPr lang="nb-NO" dirty="0" err="1"/>
              <a:t>thing</a:t>
            </a:r>
            <a:r>
              <a:rPr lang="nb-NO" dirty="0"/>
              <a:t> </a:t>
            </a:r>
            <a:r>
              <a:rPr lang="nb-NO" dirty="0" err="1"/>
              <a:t>that</a:t>
            </a:r>
            <a:r>
              <a:rPr lang="nb-NO" dirty="0"/>
              <a:t> </a:t>
            </a:r>
            <a:r>
              <a:rPr lang="nb-NO" dirty="0" err="1"/>
              <a:t>you</a:t>
            </a:r>
            <a:r>
              <a:rPr lang="nb-NO" dirty="0"/>
              <a:t> </a:t>
            </a:r>
            <a:r>
              <a:rPr lang="nb-NO" dirty="0" err="1"/>
              <a:t>will</a:t>
            </a:r>
            <a:r>
              <a:rPr lang="nb-NO" dirty="0"/>
              <a:t> do </a:t>
            </a:r>
            <a:r>
              <a:rPr lang="nb-NO" dirty="0" err="1"/>
              <a:t>after</a:t>
            </a:r>
            <a:r>
              <a:rPr lang="nb-NO" dirty="0"/>
              <a:t> </a:t>
            </a:r>
            <a:r>
              <a:rPr lang="nb-NO" dirty="0" err="1"/>
              <a:t>this</a:t>
            </a:r>
            <a:r>
              <a:rPr lang="nb-NO" dirty="0"/>
              <a:t> </a:t>
            </a:r>
            <a:r>
              <a:rPr lang="nb-NO" dirty="0" err="1"/>
              <a:t>session</a:t>
            </a:r>
            <a:r>
              <a:rPr lang="nb-NO" dirty="0"/>
              <a:t> to </a:t>
            </a:r>
            <a:r>
              <a:rPr lang="nb-NO" dirty="0" err="1"/>
              <a:t>help</a:t>
            </a:r>
            <a:r>
              <a:rPr lang="nb-NO" dirty="0"/>
              <a:t> </a:t>
            </a:r>
            <a:r>
              <a:rPr lang="nb-NO" dirty="0" err="1"/>
              <a:t>you</a:t>
            </a:r>
            <a:r>
              <a:rPr lang="nb-NO" dirty="0"/>
              <a:t> </a:t>
            </a:r>
            <a:r>
              <a:rPr lang="nb-NO" dirty="0" err="1"/>
              <a:t>take</a:t>
            </a:r>
            <a:r>
              <a:rPr lang="nb-NO" dirty="0"/>
              <a:t> </a:t>
            </a:r>
            <a:r>
              <a:rPr lang="nb-NO" dirty="0" err="1"/>
              <a:t>your</a:t>
            </a:r>
            <a:r>
              <a:rPr lang="nb-NO" dirty="0"/>
              <a:t> </a:t>
            </a:r>
            <a:r>
              <a:rPr lang="nb-NO" dirty="0" err="1"/>
              <a:t>next</a:t>
            </a:r>
            <a:r>
              <a:rPr lang="nb-NO" dirty="0"/>
              <a:t> </a:t>
            </a:r>
            <a:r>
              <a:rPr lang="nb-NO" dirty="0" err="1"/>
              <a:t>steps</a:t>
            </a:r>
            <a:r>
              <a:rPr lang="nb-NO" dirty="0"/>
              <a:t>. </a:t>
            </a:r>
          </a:p>
        </p:txBody>
      </p:sp>
      <p:pic>
        <p:nvPicPr>
          <p:cNvPr id="5" name="Picture 4">
            <a:extLst>
              <a:ext uri="{FF2B5EF4-FFF2-40B4-BE49-F238E27FC236}">
                <a16:creationId xmlns:a16="http://schemas.microsoft.com/office/drawing/2014/main" id="{0E4AB8CF-25DB-C168-E052-0B0C132C28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20759" y="1925765"/>
            <a:ext cx="6533041" cy="4151058"/>
          </a:xfrm>
          <a:prstGeom prst="rect">
            <a:avLst/>
          </a:prstGeom>
        </p:spPr>
      </p:pic>
    </p:spTree>
    <p:extLst>
      <p:ext uri="{BB962C8B-B14F-4D97-AF65-F5344CB8AC3E}">
        <p14:creationId xmlns:p14="http://schemas.microsoft.com/office/powerpoint/2010/main" val="185166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CC68-7C41-F0EF-FF78-A3C21F44DD96}"/>
              </a:ext>
            </a:extLst>
          </p:cNvPr>
          <p:cNvSpPr>
            <a:spLocks noGrp="1"/>
          </p:cNvSpPr>
          <p:nvPr>
            <p:ph type="title"/>
          </p:nvPr>
        </p:nvSpPr>
        <p:spPr/>
        <p:txBody>
          <a:bodyPr/>
          <a:lstStyle/>
          <a:p>
            <a:r>
              <a:rPr lang="nb-NO" dirty="0" err="1"/>
              <a:t>What</a:t>
            </a:r>
            <a:r>
              <a:rPr lang="nb-NO" dirty="0"/>
              <a:t> </a:t>
            </a:r>
            <a:r>
              <a:rPr lang="nb-NO" dirty="0" err="1"/>
              <a:t>does</a:t>
            </a:r>
            <a:r>
              <a:rPr lang="nb-NO" dirty="0"/>
              <a:t> HTQ stand for?</a:t>
            </a:r>
          </a:p>
        </p:txBody>
      </p:sp>
      <p:sp>
        <p:nvSpPr>
          <p:cNvPr id="3" name="Content Placeholder 2">
            <a:extLst>
              <a:ext uri="{FF2B5EF4-FFF2-40B4-BE49-F238E27FC236}">
                <a16:creationId xmlns:a16="http://schemas.microsoft.com/office/drawing/2014/main" id="{E8983EE1-3A7E-8E11-2F75-4383880FDA4E}"/>
              </a:ext>
            </a:extLst>
          </p:cNvPr>
          <p:cNvSpPr>
            <a:spLocks noGrp="1"/>
          </p:cNvSpPr>
          <p:nvPr>
            <p:ph idx="1"/>
          </p:nvPr>
        </p:nvSpPr>
        <p:spPr/>
        <p:txBody>
          <a:bodyPr anchor="ctr">
            <a:normAutofit/>
          </a:bodyPr>
          <a:lstStyle/>
          <a:p>
            <a:pPr marL="0" indent="0">
              <a:buNone/>
            </a:pPr>
            <a:r>
              <a:rPr lang="nb-NO" sz="4800" dirty="0">
                <a:solidFill>
                  <a:schemeClr val="accent2"/>
                </a:solidFill>
              </a:rPr>
              <a:t>Higher</a:t>
            </a:r>
          </a:p>
          <a:p>
            <a:pPr marL="0" indent="0">
              <a:buNone/>
            </a:pPr>
            <a:endParaRPr lang="nb-NO" sz="4800" dirty="0">
              <a:solidFill>
                <a:schemeClr val="accent2"/>
              </a:solidFill>
            </a:endParaRPr>
          </a:p>
          <a:p>
            <a:pPr marL="0" indent="0">
              <a:buNone/>
            </a:pPr>
            <a:r>
              <a:rPr lang="nb-NO" sz="4800" dirty="0">
                <a:solidFill>
                  <a:schemeClr val="accent2"/>
                </a:solidFill>
              </a:rPr>
              <a:t>Techincal</a:t>
            </a:r>
            <a:br>
              <a:rPr lang="nb-NO" sz="4800" dirty="0">
                <a:solidFill>
                  <a:schemeClr val="accent2"/>
                </a:solidFill>
              </a:rPr>
            </a:br>
            <a:endParaRPr lang="nb-NO" sz="4800" dirty="0">
              <a:solidFill>
                <a:schemeClr val="accent2"/>
              </a:solidFill>
            </a:endParaRPr>
          </a:p>
          <a:p>
            <a:pPr marL="0" indent="0">
              <a:buNone/>
            </a:pPr>
            <a:r>
              <a:rPr lang="nb-NO" sz="4800" dirty="0">
                <a:solidFill>
                  <a:schemeClr val="accent2"/>
                </a:solidFill>
              </a:rPr>
              <a:t>Qualifications</a:t>
            </a:r>
          </a:p>
        </p:txBody>
      </p:sp>
      <p:sp>
        <p:nvSpPr>
          <p:cNvPr id="4" name="TextBox 3">
            <a:extLst>
              <a:ext uri="{FF2B5EF4-FFF2-40B4-BE49-F238E27FC236}">
                <a16:creationId xmlns:a16="http://schemas.microsoft.com/office/drawing/2014/main" id="{87AB2ADE-9282-CBB1-ED9F-C5627A29BDF1}"/>
              </a:ext>
            </a:extLst>
          </p:cNvPr>
          <p:cNvSpPr txBox="1"/>
          <p:nvPr/>
        </p:nvSpPr>
        <p:spPr>
          <a:xfrm>
            <a:off x="10476465" y="2710930"/>
            <a:ext cx="157402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a:t>
            </a:r>
            <a:r>
              <a:rPr kumimoji="0" lang="nb-NO" sz="2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anyone</a:t>
            </a:r>
            <a:r>
              <a:rPr kumimoji="0" lang="nb-NO"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2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heard</a:t>
            </a:r>
            <a:r>
              <a:rPr kumimoji="0" lang="nb-NO"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a:t>
            </a:r>
            <a:r>
              <a:rPr kumimoji="0" lang="nb-NO" sz="2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HTQs</a:t>
            </a:r>
            <a:r>
              <a:rPr kumimoji="0" lang="nb-NO"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2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before</a:t>
            </a:r>
            <a:r>
              <a:rPr kumimoji="0" lang="nb-NO"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2" name="Picture 11" descr="Men in red jackets working on a machine&#10;&#10;">
            <a:extLst>
              <a:ext uri="{FF2B5EF4-FFF2-40B4-BE49-F238E27FC236}">
                <a16:creationId xmlns:a16="http://schemas.microsoft.com/office/drawing/2014/main" id="{6FAF9FDB-6613-ADBC-340E-45AF5A90D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752" y="2068677"/>
            <a:ext cx="5468544" cy="3702731"/>
          </a:xfrm>
          <a:prstGeom prst="rect">
            <a:avLst/>
          </a:prstGeom>
        </p:spPr>
      </p:pic>
      <p:sp>
        <p:nvSpPr>
          <p:cNvPr id="5" name="TextBox 4">
            <a:extLst>
              <a:ext uri="{FF2B5EF4-FFF2-40B4-BE49-F238E27FC236}">
                <a16:creationId xmlns:a16="http://schemas.microsoft.com/office/drawing/2014/main" id="{47D54A1D-4D72-BE5B-F680-6BBA8A2F7855}"/>
              </a:ext>
              <a:ext uri="{C183D7F6-B498-43B3-948B-1728B52AA6E4}">
                <adec:decorative xmlns:adec="http://schemas.microsoft.com/office/drawing/2017/decorative" val="1"/>
              </a:ext>
            </a:extLst>
          </p:cNvPr>
          <p:cNvSpPr txBox="1"/>
          <p:nvPr/>
        </p:nvSpPr>
        <p:spPr>
          <a:xfrm>
            <a:off x="10016836" y="365125"/>
            <a:ext cx="1598221" cy="1560935"/>
          </a:xfrm>
          <a:prstGeom prst="rect">
            <a:avLst/>
          </a:prstGeom>
          <a:solidFill>
            <a:srgbClr val="FFF6D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83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6EB3-C9DB-9E71-A2ED-3F124BE99E92}"/>
              </a:ext>
            </a:extLst>
          </p:cNvPr>
          <p:cNvSpPr>
            <a:spLocks noGrp="1"/>
          </p:cNvSpPr>
          <p:nvPr>
            <p:ph type="title"/>
          </p:nvPr>
        </p:nvSpPr>
        <p:spPr/>
        <p:txBody>
          <a:bodyPr/>
          <a:lstStyle/>
          <a:p>
            <a:r>
              <a:rPr lang="nb-NO" dirty="0">
                <a:latin typeface="Arial" panose="020B0604020202020204" pitchFamily="34" charset="0"/>
                <a:cs typeface="Arial" panose="020B0604020202020204" pitchFamily="34" charset="0"/>
              </a:rPr>
              <a:t>Learning outcomes</a:t>
            </a:r>
          </a:p>
        </p:txBody>
      </p:sp>
      <p:sp>
        <p:nvSpPr>
          <p:cNvPr id="3" name="Content Placeholder 2">
            <a:extLst>
              <a:ext uri="{FF2B5EF4-FFF2-40B4-BE49-F238E27FC236}">
                <a16:creationId xmlns:a16="http://schemas.microsoft.com/office/drawing/2014/main" id="{4E8AC90D-163E-C61B-EEFC-CC58C37EED4B}"/>
              </a:ext>
            </a:extLst>
          </p:cNvPr>
          <p:cNvSpPr>
            <a:spLocks noGrp="1"/>
          </p:cNvSpPr>
          <p:nvPr>
            <p:ph idx="1"/>
          </p:nvPr>
        </p:nvSpPr>
        <p:spPr/>
        <p:txBody>
          <a:bodyPr>
            <a:normAutofit/>
          </a:bodyPr>
          <a:lstStyle/>
          <a:p>
            <a:pPr marL="0" indent="0">
              <a:lnSpc>
                <a:spcPct val="107000"/>
              </a:lnSpc>
              <a:spcAft>
                <a:spcPts val="800"/>
              </a:spcAft>
              <a:buNone/>
            </a:pPr>
            <a:r>
              <a:rPr lang="en-GB" sz="2400" kern="100" dirty="0">
                <a:effectLst/>
                <a:latin typeface="Arial" panose="020B0604020202020204" pitchFamily="34" charset="0"/>
                <a:ea typeface="Calibri" panose="020F0502020204030204" pitchFamily="34" charset="0"/>
                <a:cs typeface="Arial" panose="020B0604020202020204" pitchFamily="34" charset="0"/>
              </a:rPr>
              <a:t>By the end of this session, you will be able to:</a:t>
            </a:r>
            <a:endParaRPr lang="nb-NO" sz="24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effectLst/>
                <a:latin typeface="Arial" panose="020B0604020202020204" pitchFamily="34" charset="0"/>
                <a:ea typeface="Calibri" panose="020F0502020204030204" pitchFamily="34" charset="0"/>
                <a:cs typeface="Arial" panose="020B0604020202020204" pitchFamily="34" charset="0"/>
              </a:rPr>
              <a:t>Explain what a Higher Technical Qualification (HTQ) is and how it differs from other post-18 pathways;</a:t>
            </a:r>
            <a:endParaRPr lang="nb-NO" sz="24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2400" kern="100" dirty="0">
                <a:effectLst/>
                <a:latin typeface="Arial" panose="020B0604020202020204" pitchFamily="34" charset="0"/>
                <a:ea typeface="Calibri" panose="020F0502020204030204" pitchFamily="34" charset="0"/>
                <a:cs typeface="Arial" panose="020B0604020202020204" pitchFamily="34" charset="0"/>
              </a:rPr>
              <a:t>Explain what you should do if </a:t>
            </a:r>
            <a:r>
              <a:rPr lang="en-GB" sz="2400" kern="100" dirty="0">
                <a:latin typeface="Arial" panose="020B0604020202020204" pitchFamily="34" charset="0"/>
                <a:ea typeface="Calibri" panose="020F0502020204030204" pitchFamily="34" charset="0"/>
                <a:cs typeface="Arial" panose="020B0604020202020204" pitchFamily="34" charset="0"/>
              </a:rPr>
              <a:t>you </a:t>
            </a:r>
            <a:r>
              <a:rPr lang="en-GB" sz="2400" kern="100" dirty="0">
                <a:effectLst/>
                <a:latin typeface="Arial" panose="020B0604020202020204" pitchFamily="34" charset="0"/>
                <a:ea typeface="Calibri" panose="020F0502020204030204" pitchFamily="34" charset="0"/>
                <a:cs typeface="Arial" panose="020B0604020202020204" pitchFamily="34" charset="0"/>
              </a:rPr>
              <a:t>want to investigate HTQs further and make an application.</a:t>
            </a:r>
            <a:endParaRPr lang="nb-NO" sz="2400" kern="100" dirty="0">
              <a:effectLst/>
              <a:latin typeface="Arial" panose="020B0604020202020204" pitchFamily="34" charset="0"/>
              <a:ea typeface="Calibri" panose="020F0502020204030204" pitchFamily="34" charset="0"/>
              <a:cs typeface="Arial" panose="020B0604020202020204" pitchFamily="34" charset="0"/>
            </a:endParaRPr>
          </a:p>
          <a:p>
            <a:endParaRPr lang="nb-NO" sz="24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1FB96A4-EBCF-D6B5-D7B3-A4B84EAF94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1403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77A3-7405-F49F-3286-008D32E49B01}"/>
              </a:ext>
            </a:extLst>
          </p:cNvPr>
          <p:cNvSpPr>
            <a:spLocks noGrp="1"/>
          </p:cNvSpPr>
          <p:nvPr>
            <p:ph type="title"/>
          </p:nvPr>
        </p:nvSpPr>
        <p:spPr/>
        <p:txBody>
          <a:bodyPr/>
          <a:lstStyle/>
          <a:p>
            <a:r>
              <a:rPr lang="nb-NO" dirty="0"/>
              <a:t>After you leave school or college</a:t>
            </a:r>
          </a:p>
        </p:txBody>
      </p:sp>
      <p:sp>
        <p:nvSpPr>
          <p:cNvPr id="5" name="Slide Number Placeholder 4">
            <a:extLst>
              <a:ext uri="{FF2B5EF4-FFF2-40B4-BE49-F238E27FC236}">
                <a16:creationId xmlns:a16="http://schemas.microsoft.com/office/drawing/2014/main" id="{678D77CC-E260-C07F-E6E6-A08E179151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E1C5C096-4F0A-E45F-2063-AA8C694CAB8D}"/>
              </a:ext>
            </a:extLst>
          </p:cNvPr>
          <p:cNvSpPr>
            <a:spLocks noGrp="1"/>
          </p:cNvSpPr>
          <p:nvPr>
            <p:ph idx="1"/>
          </p:nvPr>
        </p:nvSpPr>
        <p:spPr>
          <a:xfrm>
            <a:off x="838200" y="1825625"/>
            <a:ext cx="5644377" cy="4351338"/>
          </a:xfrm>
        </p:spPr>
        <p:txBody>
          <a:bodyPr/>
          <a:lstStyle/>
          <a:p>
            <a:r>
              <a:rPr lang="nb-NO" dirty="0"/>
              <a:t>Who has a plan for when they leave school or college?</a:t>
            </a:r>
          </a:p>
          <a:p>
            <a:endParaRPr lang="nb-NO" dirty="0"/>
          </a:p>
          <a:p>
            <a:r>
              <a:rPr lang="nb-NO" dirty="0"/>
              <a:t>What are your options </a:t>
            </a:r>
            <a:r>
              <a:rPr lang="nb-NO" dirty="0" err="1"/>
              <a:t>after</a:t>
            </a:r>
            <a:r>
              <a:rPr lang="nb-NO" dirty="0"/>
              <a:t> </a:t>
            </a:r>
            <a:r>
              <a:rPr lang="nb-NO" dirty="0" err="1"/>
              <a:t>leaving</a:t>
            </a:r>
            <a:r>
              <a:rPr lang="nb-NO" dirty="0"/>
              <a:t> </a:t>
            </a:r>
            <a:r>
              <a:rPr lang="nb-NO" dirty="0" err="1"/>
              <a:t>school</a:t>
            </a:r>
            <a:r>
              <a:rPr lang="nb-NO" dirty="0"/>
              <a:t> or college?</a:t>
            </a:r>
          </a:p>
          <a:p>
            <a:endParaRPr lang="nb-NO" dirty="0"/>
          </a:p>
          <a:p>
            <a:r>
              <a:rPr lang="nb-NO" dirty="0" err="1"/>
              <a:t>Which</a:t>
            </a:r>
            <a:r>
              <a:rPr lang="nb-NO" dirty="0"/>
              <a:t> options are you currently considering?</a:t>
            </a:r>
          </a:p>
        </p:txBody>
      </p:sp>
      <p:pic>
        <p:nvPicPr>
          <p:cNvPr id="8" name="Picture 7" descr="A few chefs in a kitchen&#10;&#10;">
            <a:extLst>
              <a:ext uri="{FF2B5EF4-FFF2-40B4-BE49-F238E27FC236}">
                <a16:creationId xmlns:a16="http://schemas.microsoft.com/office/drawing/2014/main" id="{B8587B90-CB51-419D-7BA0-801CC65E9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2577" y="1870075"/>
            <a:ext cx="4871223" cy="3912201"/>
          </a:xfrm>
          <a:prstGeom prst="rect">
            <a:avLst/>
          </a:prstGeom>
        </p:spPr>
      </p:pic>
    </p:spTree>
    <p:extLst>
      <p:ext uri="{BB962C8B-B14F-4D97-AF65-F5344CB8AC3E}">
        <p14:creationId xmlns:p14="http://schemas.microsoft.com/office/powerpoint/2010/main" val="48339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4A7E-6E00-4869-8C77-B8BA885986D8}"/>
              </a:ext>
            </a:extLst>
          </p:cNvPr>
          <p:cNvSpPr>
            <a:spLocks noGrp="1"/>
          </p:cNvSpPr>
          <p:nvPr>
            <p:ph type="title"/>
          </p:nvPr>
        </p:nvSpPr>
        <p:spPr/>
        <p:txBody>
          <a:bodyPr/>
          <a:lstStyle/>
          <a:p>
            <a:r>
              <a:rPr lang="nb-NO" dirty="0"/>
              <a:t>The main post-18 pathways</a:t>
            </a:r>
          </a:p>
        </p:txBody>
      </p:sp>
      <p:graphicFrame>
        <p:nvGraphicFramePr>
          <p:cNvPr id="4" name="Content Placeholder 3" descr="Undergraduate degrees&#10;Apprenticeships&#10;Other technical education e.g. HTQs&#10;Work">
            <a:extLst>
              <a:ext uri="{FF2B5EF4-FFF2-40B4-BE49-F238E27FC236}">
                <a16:creationId xmlns:a16="http://schemas.microsoft.com/office/drawing/2014/main" id="{79F37D8F-14A8-7D83-0FB4-617F1A68BD26}"/>
              </a:ext>
            </a:extLst>
          </p:cNvPr>
          <p:cNvGraphicFramePr>
            <a:graphicFrameLocks noGrp="1"/>
          </p:cNvGraphicFramePr>
          <p:nvPr>
            <p:ph idx="1"/>
            <p:extLst>
              <p:ext uri="{D42A27DB-BD31-4B8C-83A1-F6EECF244321}">
                <p14:modId xmlns:p14="http://schemas.microsoft.com/office/powerpoint/2010/main" val="20409402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B8C8FAE0-78BF-8ABC-C4B5-EF5F13D826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57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D5BB5-D0DF-057D-4EB5-2B42A97EC38D}"/>
              </a:ext>
            </a:extLst>
          </p:cNvPr>
          <p:cNvSpPr>
            <a:spLocks noGrp="1"/>
          </p:cNvSpPr>
          <p:nvPr>
            <p:ph type="title"/>
          </p:nvPr>
        </p:nvSpPr>
        <p:spPr/>
        <p:txBody>
          <a:bodyPr/>
          <a:lstStyle/>
          <a:p>
            <a:r>
              <a:rPr lang="en-US" dirty="0"/>
              <a:t>Comparing post-18 pathways</a:t>
            </a:r>
            <a:endParaRPr lang="en-GB" dirty="0"/>
          </a:p>
        </p:txBody>
      </p:sp>
      <p:graphicFrame>
        <p:nvGraphicFramePr>
          <p:cNvPr id="5" name="Table 4" descr="Undergraduate degrees offer a traditional academic route, spanning at least three years and providing a classroom-based learning environment, sometimes enhanced by practical placements. Despite the relatively high tuition fees, student finance support is available, and graduates can anticipate a good average salary post-graduation. Apprenticeships, on the other hand, offer a blend of work-based learning and part-time study, catering to those who prefer hands-on experience alongside academic qualifications. With no tuition fees and a guaranteed minimum wage during the apprenticeship, this option can be financially attractive, but salary outcomes after completing the apprenticeship may vary. Meanwhile, employment straight out of school offers immediate entry into the workforce, with on-the-job training and a lower average salary compared to degree holders. Finally, Higher Technical Qualifications (HTQs) provide a focused, shorter-term alternative, typically lasting 1 to 2 years and offering a mix of classroom-based learning and practical experiences. While HTQs incur tuition fees, they are eligible for student finance, and graduates can expect competitive salaries post-completion.">
            <a:extLst>
              <a:ext uri="{FF2B5EF4-FFF2-40B4-BE49-F238E27FC236}">
                <a16:creationId xmlns:a16="http://schemas.microsoft.com/office/drawing/2014/main" id="{8A63B3F1-A0CB-AF5A-5CC6-9FE6D66A2635}"/>
              </a:ext>
            </a:extLst>
          </p:cNvPr>
          <p:cNvGraphicFramePr>
            <a:graphicFrameLocks noGrp="1"/>
          </p:cNvGraphicFramePr>
          <p:nvPr>
            <p:extLst>
              <p:ext uri="{D42A27DB-BD31-4B8C-83A1-F6EECF244321}">
                <p14:modId xmlns:p14="http://schemas.microsoft.com/office/powerpoint/2010/main" val="1914173000"/>
              </p:ext>
            </p:extLst>
          </p:nvPr>
        </p:nvGraphicFramePr>
        <p:xfrm>
          <a:off x="444501" y="1690688"/>
          <a:ext cx="11028816" cy="4257992"/>
        </p:xfrm>
        <a:graphic>
          <a:graphicData uri="http://schemas.openxmlformats.org/drawingml/2006/table">
            <a:tbl>
              <a:tblPr firstRow="1" firstCol="1" bandRow="1">
                <a:tableStyleId>{00A15C55-8517-42AA-B614-E9B94910E393}</a:tableStyleId>
              </a:tblPr>
              <a:tblGrid>
                <a:gridCol w="1409699">
                  <a:extLst>
                    <a:ext uri="{9D8B030D-6E8A-4147-A177-3AD203B41FA5}">
                      <a16:colId xmlns:a16="http://schemas.microsoft.com/office/drawing/2014/main" val="3307836354"/>
                    </a:ext>
                  </a:extLst>
                </a:gridCol>
                <a:gridCol w="2353545">
                  <a:extLst>
                    <a:ext uri="{9D8B030D-6E8A-4147-A177-3AD203B41FA5}">
                      <a16:colId xmlns:a16="http://schemas.microsoft.com/office/drawing/2014/main" val="106592740"/>
                    </a:ext>
                  </a:extLst>
                </a:gridCol>
                <a:gridCol w="2705361">
                  <a:extLst>
                    <a:ext uri="{9D8B030D-6E8A-4147-A177-3AD203B41FA5}">
                      <a16:colId xmlns:a16="http://schemas.microsoft.com/office/drawing/2014/main" val="2422496482"/>
                    </a:ext>
                  </a:extLst>
                </a:gridCol>
                <a:gridCol w="1765582">
                  <a:extLst>
                    <a:ext uri="{9D8B030D-6E8A-4147-A177-3AD203B41FA5}">
                      <a16:colId xmlns:a16="http://schemas.microsoft.com/office/drawing/2014/main" val="2419532664"/>
                    </a:ext>
                  </a:extLst>
                </a:gridCol>
                <a:gridCol w="2794629">
                  <a:extLst>
                    <a:ext uri="{9D8B030D-6E8A-4147-A177-3AD203B41FA5}">
                      <a16:colId xmlns:a16="http://schemas.microsoft.com/office/drawing/2014/main" val="2897236552"/>
                    </a:ext>
                  </a:extLst>
                </a:gridCol>
              </a:tblGrid>
              <a:tr h="500547">
                <a:tc>
                  <a:txBody>
                    <a:bodyPr/>
                    <a:lstStyle/>
                    <a:p>
                      <a:pPr algn="ctr"/>
                      <a:endParaRPr lang="en-GB" sz="1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a:solidFill>
                            <a:schemeClr val="tx1"/>
                          </a:solidFill>
                          <a:latin typeface="Arial" panose="020B0604020202020204" pitchFamily="34" charset="0"/>
                          <a:cs typeface="Arial" panose="020B0604020202020204" pitchFamily="34" charset="0"/>
                        </a:rPr>
                        <a:t>Undergraduate degrees</a:t>
                      </a:r>
                      <a:endParaRPr lang="en-GB" sz="1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a:solidFill>
                            <a:schemeClr val="tx1"/>
                          </a:solidFill>
                          <a:latin typeface="Arial" panose="020B0604020202020204" pitchFamily="34" charset="0"/>
                          <a:cs typeface="Arial" panose="020B0604020202020204" pitchFamily="34" charset="0"/>
                        </a:rPr>
                        <a:t>Apprenticeships</a:t>
                      </a:r>
                      <a:endParaRPr lang="en-GB" sz="1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a:solidFill>
                            <a:schemeClr val="tx1"/>
                          </a:solidFill>
                          <a:latin typeface="Arial" panose="020B0604020202020204" pitchFamily="34" charset="0"/>
                          <a:cs typeface="Arial" panose="020B0604020202020204" pitchFamily="34" charset="0"/>
                        </a:rPr>
                        <a:t>Employment</a:t>
                      </a:r>
                      <a:endParaRPr lang="en-GB" sz="1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a:solidFill>
                            <a:schemeClr val="tx1"/>
                          </a:solidFill>
                          <a:latin typeface="Arial" panose="020B0604020202020204" pitchFamily="34" charset="0"/>
                          <a:cs typeface="Arial" panose="020B0604020202020204" pitchFamily="34" charset="0"/>
                        </a:rPr>
                        <a:t>Higher Technical Qualifications (HTQs)</a:t>
                      </a:r>
                      <a:endParaRPr lang="en-GB" sz="1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80790822"/>
                  </a:ext>
                </a:extLst>
              </a:tr>
              <a:tr h="813752">
                <a:tc>
                  <a:txBody>
                    <a:bodyPr/>
                    <a:lstStyle/>
                    <a:p>
                      <a:pPr algn="ctr"/>
                      <a:r>
                        <a:rPr lang="en-US" sz="1400" dirty="0">
                          <a:solidFill>
                            <a:schemeClr val="tx1"/>
                          </a:solidFill>
                          <a:latin typeface="Arial" panose="020B0604020202020204" pitchFamily="34" charset="0"/>
                          <a:cs typeface="Arial" panose="020B0604020202020204" pitchFamily="34" charset="0"/>
                        </a:rPr>
                        <a:t>Institution</a:t>
                      </a:r>
                      <a:endParaRPr lang="en-GB" sz="1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a:latin typeface="Arial"/>
                          <a:cs typeface="Arial"/>
                        </a:rPr>
                        <a:t>Study at university, college or conservatoire </a:t>
                      </a:r>
                      <a:endParaRPr lang="en-GB" sz="1400" dirty="0">
                        <a:latin typeface="Arial"/>
                        <a:cs typeface="Arial"/>
                      </a:endParaRPr>
                    </a:p>
                  </a:txBody>
                  <a:tcPr/>
                </a:tc>
                <a:tc>
                  <a:txBody>
                    <a:bodyPr/>
                    <a:lstStyle/>
                    <a:p>
                      <a:pPr algn="ctr"/>
                      <a:r>
                        <a:rPr lang="en-US" sz="1400" dirty="0">
                          <a:latin typeface="Arial"/>
                          <a:cs typeface="Arial"/>
                        </a:rPr>
                        <a:t>Work for an employer, with part-time study</a:t>
                      </a:r>
                      <a:endParaRPr lang="en-GB" sz="1400" dirty="0">
                        <a:latin typeface="Arial"/>
                        <a:cs typeface="Arial"/>
                      </a:endParaRPr>
                    </a:p>
                  </a:txBody>
                  <a:tcPr/>
                </a:tc>
                <a:tc>
                  <a:txBody>
                    <a:bodyPr/>
                    <a:lstStyle/>
                    <a:p>
                      <a:pPr lvl="0" algn="ctr">
                        <a:buNone/>
                      </a:pPr>
                      <a:r>
                        <a:rPr lang="en-US" sz="1400" dirty="0">
                          <a:latin typeface="Arial"/>
                          <a:cs typeface="Arial"/>
                        </a:rPr>
                        <a:t>Work for an employer</a:t>
                      </a:r>
                      <a:endParaRPr lang="en-GB" sz="1400" dirty="0">
                        <a:latin typeface="Arial"/>
                        <a:cs typeface="Arial"/>
                      </a:endParaRPr>
                    </a:p>
                  </a:txBody>
                  <a:tcPr/>
                </a:tc>
                <a:tc>
                  <a:txBody>
                    <a:bodyPr/>
                    <a:lstStyle/>
                    <a:p>
                      <a:pPr lvl="0" algn="ctr">
                        <a:buNone/>
                      </a:pPr>
                      <a:r>
                        <a:rPr lang="en-US" sz="1400" dirty="0">
                          <a:latin typeface="Arial"/>
                          <a:cs typeface="Arial"/>
                        </a:rPr>
                        <a:t>Study at FE colleges, universities, IOTs or independent training providers </a:t>
                      </a:r>
                      <a:endParaRPr lang="en-GB" sz="1400" dirty="0">
                        <a:latin typeface="Arial"/>
                        <a:cs typeface="Arial"/>
                      </a:endParaRPr>
                    </a:p>
                  </a:txBody>
                  <a:tcPr/>
                </a:tc>
                <a:extLst>
                  <a:ext uri="{0D108BD9-81ED-4DB2-BD59-A6C34878D82A}">
                    <a16:rowId xmlns:a16="http://schemas.microsoft.com/office/drawing/2014/main" val="55877453"/>
                  </a:ext>
                </a:extLst>
              </a:tr>
              <a:tr h="500547">
                <a:tc>
                  <a:txBody>
                    <a:bodyPr/>
                    <a:lstStyle/>
                    <a:p>
                      <a:pPr algn="ctr"/>
                      <a:r>
                        <a:rPr lang="en-US" sz="1400" dirty="0">
                          <a:solidFill>
                            <a:schemeClr val="tx1"/>
                          </a:solidFill>
                          <a:latin typeface="Arial" panose="020B0604020202020204" pitchFamily="34" charset="0"/>
                          <a:cs typeface="Arial" panose="020B0604020202020204" pitchFamily="34" charset="0"/>
                        </a:rPr>
                        <a:t>Length of study</a:t>
                      </a:r>
                      <a:endParaRPr lang="en-GB" sz="1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a:latin typeface="Arial"/>
                          <a:cs typeface="Arial"/>
                        </a:rPr>
                        <a:t>At least 3 years </a:t>
                      </a:r>
                      <a:endParaRPr lang="en-GB" sz="1400" dirty="0">
                        <a:latin typeface="Arial"/>
                        <a:cs typeface="Arial"/>
                      </a:endParaRPr>
                    </a:p>
                  </a:txBody>
                  <a:tcPr/>
                </a:tc>
                <a:tc>
                  <a:txBody>
                    <a:bodyPr/>
                    <a:lstStyle/>
                    <a:p>
                      <a:pPr algn="ctr"/>
                      <a:r>
                        <a:rPr lang="en-US" sz="1400" dirty="0">
                          <a:latin typeface="Arial"/>
                          <a:cs typeface="Arial"/>
                        </a:rPr>
                        <a:t>Ranges from 1-5 years</a:t>
                      </a:r>
                      <a:endParaRPr lang="en-GB" sz="1400" dirty="0">
                        <a:latin typeface="Arial"/>
                        <a:cs typeface="Arial"/>
                      </a:endParaRPr>
                    </a:p>
                  </a:txBody>
                  <a:tcPr/>
                </a:tc>
                <a:tc>
                  <a:txBody>
                    <a:bodyPr/>
                    <a:lstStyle/>
                    <a:p>
                      <a:pPr lvl="0" algn="ctr">
                        <a:buNone/>
                      </a:pPr>
                      <a:r>
                        <a:rPr lang="en-US" sz="1400" dirty="0">
                          <a:latin typeface="Arial"/>
                          <a:cs typeface="Arial"/>
                        </a:rPr>
                        <a:t>N/A</a:t>
                      </a:r>
                      <a:endParaRPr lang="en-GB" sz="1400" dirty="0">
                        <a:latin typeface="Arial"/>
                        <a:cs typeface="Arial"/>
                      </a:endParaRPr>
                    </a:p>
                  </a:txBody>
                  <a:tcPr/>
                </a:tc>
                <a:tc>
                  <a:txBody>
                    <a:bodyPr/>
                    <a:lstStyle/>
                    <a:p>
                      <a:pPr algn="ctr"/>
                      <a:r>
                        <a:rPr lang="en-US" sz="1400" dirty="0">
                          <a:latin typeface="Arial"/>
                          <a:cs typeface="Arial"/>
                        </a:rPr>
                        <a:t>1-2 years </a:t>
                      </a:r>
                      <a:endParaRPr lang="en-GB" sz="1400" dirty="0">
                        <a:latin typeface="Arial"/>
                        <a:cs typeface="Arial"/>
                      </a:endParaRPr>
                    </a:p>
                    <a:p>
                      <a:pPr lvl="0" algn="ctr">
                        <a:buNone/>
                      </a:pPr>
                      <a:r>
                        <a:rPr lang="en-US" sz="1400" dirty="0">
                          <a:latin typeface="Arial"/>
                          <a:cs typeface="Arial"/>
                        </a:rPr>
                        <a:t>(if full-time)</a:t>
                      </a:r>
                      <a:endParaRPr lang="en-GB" sz="1400" dirty="0">
                        <a:latin typeface="Arial"/>
                        <a:cs typeface="Arial"/>
                      </a:endParaRPr>
                    </a:p>
                  </a:txBody>
                  <a:tcPr/>
                </a:tc>
                <a:extLst>
                  <a:ext uri="{0D108BD9-81ED-4DB2-BD59-A6C34878D82A}">
                    <a16:rowId xmlns:a16="http://schemas.microsoft.com/office/drawing/2014/main" val="1845080748"/>
                  </a:ext>
                </a:extLst>
              </a:tr>
              <a:tr h="706655">
                <a:tc>
                  <a:txBody>
                    <a:bodyPr/>
                    <a:lstStyle/>
                    <a:p>
                      <a:pPr algn="ctr"/>
                      <a:r>
                        <a:rPr lang="en-US" sz="1400" dirty="0">
                          <a:solidFill>
                            <a:schemeClr val="tx1"/>
                          </a:solidFill>
                          <a:latin typeface="Arial" panose="020B0604020202020204" pitchFamily="34" charset="0"/>
                          <a:cs typeface="Arial" panose="020B0604020202020204" pitchFamily="34" charset="0"/>
                        </a:rPr>
                        <a:t>Study/training focused</a:t>
                      </a:r>
                      <a:endParaRPr lang="en-GB" sz="1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a:latin typeface="Arial"/>
                          <a:cs typeface="Arial"/>
                        </a:rPr>
                        <a:t>Classroom-based, some with option to do placement year </a:t>
                      </a:r>
                      <a:endParaRPr lang="en-GB"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a:cs typeface="Arial"/>
                        </a:rPr>
                        <a:t>Work-based, while studying for a qualification </a:t>
                      </a:r>
                      <a:endParaRPr lang="en-GB"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Work-based</a:t>
                      </a:r>
                      <a:endParaRPr lang="en-GB"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a:cs typeface="Arial"/>
                        </a:rPr>
                        <a:t>Classroom-based, some with workshops, labs or work experience </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12641666"/>
                  </a:ext>
                </a:extLst>
              </a:tr>
              <a:tr h="697981">
                <a:tc>
                  <a:txBody>
                    <a:bodyPr/>
                    <a:lstStyle/>
                    <a:p>
                      <a:pPr algn="ctr"/>
                      <a:r>
                        <a:rPr lang="en-US" sz="1400" dirty="0">
                          <a:solidFill>
                            <a:schemeClr val="tx1"/>
                          </a:solidFill>
                          <a:latin typeface="Arial" panose="020B0604020202020204" pitchFamily="34" charset="0"/>
                          <a:cs typeface="Arial" panose="020B0604020202020204" pitchFamily="34" charset="0"/>
                        </a:rPr>
                        <a:t>Cost</a:t>
                      </a:r>
                      <a:endParaRPr lang="en-GB" sz="14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a:cs typeface="Arial"/>
                        </a:rPr>
                        <a:t>Tuition fees (£9,250 a year) and living expenses. Eligible for student finance</a:t>
                      </a:r>
                      <a:endParaRPr lang="en-GB" sz="1400" dirty="0">
                        <a:latin typeface="Arial"/>
                        <a:cs typeface="Arial"/>
                      </a:endParaRPr>
                    </a:p>
                  </a:txBody>
                  <a:tcPr/>
                </a:tc>
                <a:tc>
                  <a:txBody>
                    <a:bodyPr/>
                    <a:lstStyle/>
                    <a:p>
                      <a:pPr algn="ctr"/>
                      <a:r>
                        <a:rPr lang="en-US" sz="1400" dirty="0">
                          <a:latin typeface="Arial"/>
                          <a:cs typeface="Arial"/>
                        </a:rPr>
                        <a:t>No fees</a:t>
                      </a:r>
                      <a:endParaRPr lang="en-GB" sz="1400" dirty="0">
                        <a:latin typeface="Arial"/>
                        <a:cs typeface="Arial"/>
                      </a:endParaRPr>
                    </a:p>
                  </a:txBody>
                  <a:tcPr/>
                </a:tc>
                <a:tc>
                  <a:txBody>
                    <a:bodyPr/>
                    <a:lstStyle/>
                    <a:p>
                      <a:pPr algn="ctr"/>
                      <a:r>
                        <a:rPr lang="en-US" sz="1400" dirty="0">
                          <a:latin typeface="Arial"/>
                          <a:cs typeface="Arial"/>
                        </a:rPr>
                        <a:t>No fees</a:t>
                      </a:r>
                      <a:endParaRPr lang="en-GB" sz="1400" dirty="0">
                        <a:latin typeface="Arial"/>
                        <a:cs typeface="Arial"/>
                      </a:endParaRPr>
                    </a:p>
                  </a:txBody>
                  <a:tcPr/>
                </a:tc>
                <a:tc>
                  <a:txBody>
                    <a:bodyPr/>
                    <a:lstStyle/>
                    <a:p>
                      <a:pPr algn="ctr"/>
                      <a:r>
                        <a:rPr lang="en-US" sz="1400" dirty="0">
                          <a:latin typeface="Arial"/>
                          <a:cs typeface="Arial"/>
                        </a:rPr>
                        <a:t>Tuition fees (£7,000-£9,250 a year) and living expenses.  Eligible for student finance</a:t>
                      </a:r>
                      <a:endParaRPr lang="en-GB" sz="1400" dirty="0">
                        <a:latin typeface="Arial"/>
                        <a:cs typeface="Arial"/>
                      </a:endParaRPr>
                    </a:p>
                  </a:txBody>
                  <a:tcPr/>
                </a:tc>
                <a:extLst>
                  <a:ext uri="{0D108BD9-81ED-4DB2-BD59-A6C34878D82A}">
                    <a16:rowId xmlns:a16="http://schemas.microsoft.com/office/drawing/2014/main" val="474176659"/>
                  </a:ext>
                </a:extLst>
              </a:tr>
              <a:tr h="831604">
                <a:tc>
                  <a:txBody>
                    <a:bodyPr/>
                    <a:lstStyle/>
                    <a:p>
                      <a:pPr algn="ctr"/>
                      <a:r>
                        <a:rPr lang="en-US" sz="1400" dirty="0">
                          <a:solidFill>
                            <a:schemeClr val="tx1"/>
                          </a:solidFill>
                          <a:latin typeface="Arial" panose="020B0604020202020204" pitchFamily="34" charset="0"/>
                          <a:cs typeface="Arial" panose="020B0604020202020204" pitchFamily="34" charset="0"/>
                        </a:rPr>
                        <a:t>Salary</a:t>
                      </a:r>
                      <a:endParaRPr lang="en-GB" sz="1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Average of £26,500 per year after graduation</a:t>
                      </a:r>
                      <a:endParaRPr lang="en-GB"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a:cs typeface="Arial"/>
                        </a:rPr>
                        <a:t>At least the </a:t>
                      </a:r>
                      <a:r>
                        <a:rPr lang="nb-NO" sz="1400" dirty="0">
                          <a:latin typeface="Arial"/>
                          <a:cs typeface="Arial"/>
                          <a:hlinkClick r:id="rId3"/>
                        </a:rPr>
                        <a:t>minimum apprenticeship wage</a:t>
                      </a:r>
                      <a:r>
                        <a:rPr lang="nb-NO" sz="1400" dirty="0">
                          <a:latin typeface="Arial"/>
                          <a:cs typeface="Arial"/>
                        </a:rPr>
                        <a:t> during apprenticeship, salaries vary afterwards </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a:cs typeface="Arial"/>
                        </a:rPr>
                        <a:t>Average of £19,000 per year</a:t>
                      </a:r>
                      <a:endParaRPr lang="en-GB" sz="1400" dirty="0">
                        <a:latin typeface="Arial"/>
                        <a:cs typeface="Arial"/>
                      </a:endParaRPr>
                    </a:p>
                  </a:txBody>
                  <a:tcPr/>
                </a:tc>
                <a:tc>
                  <a:txBody>
                    <a:bodyPr/>
                    <a:lstStyle/>
                    <a:p>
                      <a:pPr algn="ctr"/>
                      <a:r>
                        <a:rPr lang="en-US" sz="1400" dirty="0">
                          <a:latin typeface="Arial"/>
                          <a:cs typeface="Arial"/>
                        </a:rPr>
                        <a:t>Average of £24,410* per year after completing your course </a:t>
                      </a:r>
                      <a:endParaRPr lang="en-GB" sz="1400" dirty="0">
                        <a:latin typeface="Arial"/>
                        <a:cs typeface="Arial"/>
                      </a:endParaRPr>
                    </a:p>
                  </a:txBody>
                  <a:tcPr/>
                </a:tc>
                <a:extLst>
                  <a:ext uri="{0D108BD9-81ED-4DB2-BD59-A6C34878D82A}">
                    <a16:rowId xmlns:a16="http://schemas.microsoft.com/office/drawing/2014/main" val="402863443"/>
                  </a:ext>
                </a:extLst>
              </a:tr>
            </a:tbl>
          </a:graphicData>
        </a:graphic>
      </p:graphicFrame>
      <p:sp>
        <p:nvSpPr>
          <p:cNvPr id="3" name="TextBox 2">
            <a:extLst>
              <a:ext uri="{FF2B5EF4-FFF2-40B4-BE49-F238E27FC236}">
                <a16:creationId xmlns:a16="http://schemas.microsoft.com/office/drawing/2014/main" id="{20178261-9DA6-30EF-A345-F60333982167}"/>
              </a:ext>
            </a:extLst>
          </p:cNvPr>
          <p:cNvSpPr txBox="1"/>
          <p:nvPr/>
        </p:nvSpPr>
        <p:spPr>
          <a:xfrm>
            <a:off x="838200" y="6346094"/>
            <a:ext cx="103682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 HTQs are a new quality stamp for qualifications, we've provided information on what the salary of L4/5 qualifications is - these are similar types of courses to HTQs. But with HTQs you also have confidence that they're based on the skills and knowledge employers want.</a:t>
            </a:r>
          </a:p>
        </p:txBody>
      </p:sp>
    </p:spTree>
    <p:extLst>
      <p:ext uri="{BB962C8B-B14F-4D97-AF65-F5344CB8AC3E}">
        <p14:creationId xmlns:p14="http://schemas.microsoft.com/office/powerpoint/2010/main" val="1078910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B0CE1-09E9-29A1-8118-84D73F5540BE}"/>
              </a:ext>
            </a:extLst>
          </p:cNvPr>
          <p:cNvSpPr>
            <a:spLocks noGrp="1"/>
          </p:cNvSpPr>
          <p:nvPr>
            <p:ph type="title"/>
          </p:nvPr>
        </p:nvSpPr>
        <p:spPr/>
        <p:txBody>
          <a:bodyPr/>
          <a:lstStyle/>
          <a:p>
            <a:r>
              <a:rPr lang="nb-NO" dirty="0"/>
              <a:t>Focus on HTQs</a:t>
            </a:r>
          </a:p>
        </p:txBody>
      </p:sp>
      <p:sp>
        <p:nvSpPr>
          <p:cNvPr id="7" name="Content Placeholder 2">
            <a:extLst>
              <a:ext uri="{FF2B5EF4-FFF2-40B4-BE49-F238E27FC236}">
                <a16:creationId xmlns:a16="http://schemas.microsoft.com/office/drawing/2014/main" id="{625C641F-A63D-2015-72C4-34FEE3CE68A0}"/>
              </a:ext>
            </a:extLst>
          </p:cNvPr>
          <p:cNvSpPr>
            <a:spLocks noGrp="1"/>
          </p:cNvSpPr>
          <p:nvPr>
            <p:ph idx="1"/>
          </p:nvPr>
        </p:nvSpPr>
        <p:spPr>
          <a:xfrm>
            <a:off x="838199" y="1825625"/>
            <a:ext cx="5389605" cy="4351338"/>
          </a:xfrm>
        </p:spPr>
        <p:txBody>
          <a:bodyPr>
            <a:normAutofit/>
          </a:bodyPr>
          <a:lstStyle/>
          <a:p>
            <a:pPr marL="0" indent="0">
              <a:buNone/>
            </a:pPr>
            <a:r>
              <a:rPr lang="nb-NO" sz="2400" dirty="0"/>
              <a:t>In this session we are going to focus on:</a:t>
            </a:r>
          </a:p>
          <a:p>
            <a:pPr marL="0" indent="0">
              <a:buNone/>
            </a:pPr>
            <a:endParaRPr lang="nb-NO" sz="2400" dirty="0"/>
          </a:p>
          <a:p>
            <a:pPr marL="0" indent="0" algn="ctr">
              <a:buNone/>
            </a:pPr>
            <a:r>
              <a:rPr lang="nb-NO" sz="2400" b="1" dirty="0">
                <a:solidFill>
                  <a:srgbClr val="EA5E0D"/>
                </a:solidFill>
              </a:rPr>
              <a:t>Higher Technical Qualifications (HTQs)</a:t>
            </a:r>
          </a:p>
          <a:p>
            <a:pPr marL="0" indent="0">
              <a:buNone/>
            </a:pPr>
            <a:endParaRPr lang="nb-NO" sz="2400" dirty="0"/>
          </a:p>
          <a:p>
            <a:pPr marL="0" indent="0">
              <a:buNone/>
            </a:pPr>
            <a:r>
              <a:rPr lang="nb-NO" sz="2400" dirty="0"/>
              <a:t>Has anyone come across this pathway before?</a:t>
            </a:r>
          </a:p>
        </p:txBody>
      </p:sp>
      <p:pic>
        <p:nvPicPr>
          <p:cNvPr id="8" name="Picture 7" descr="A group of men in yellow vests holding a metal bar&#10;&#10;">
            <a:extLst>
              <a:ext uri="{FF2B5EF4-FFF2-40B4-BE49-F238E27FC236}">
                <a16:creationId xmlns:a16="http://schemas.microsoft.com/office/drawing/2014/main" id="{802865CB-B933-18FA-F3F8-2E3E3BA6DA65}"/>
              </a:ext>
            </a:extLst>
          </p:cNvPr>
          <p:cNvPicPr>
            <a:picLocks noChangeAspect="1"/>
          </p:cNvPicPr>
          <p:nvPr/>
        </p:nvPicPr>
        <p:blipFill>
          <a:blip r:embed="rId2"/>
          <a:stretch>
            <a:fillRect/>
          </a:stretch>
        </p:blipFill>
        <p:spPr>
          <a:xfrm>
            <a:off x="6347256" y="1913114"/>
            <a:ext cx="5006546" cy="4050457"/>
          </a:xfrm>
          <a:prstGeom prst="rect">
            <a:avLst/>
          </a:prstGeom>
        </p:spPr>
      </p:pic>
      <p:sp>
        <p:nvSpPr>
          <p:cNvPr id="5" name="Slide Number Placeholder 4">
            <a:extLst>
              <a:ext uri="{FF2B5EF4-FFF2-40B4-BE49-F238E27FC236}">
                <a16:creationId xmlns:a16="http://schemas.microsoft.com/office/drawing/2014/main" id="{141F374D-8147-65E2-0A6E-D01B5A659E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732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0BFB-9E2B-CC5E-C67C-2B30F6817363}"/>
              </a:ext>
            </a:extLst>
          </p:cNvPr>
          <p:cNvSpPr>
            <a:spLocks noGrp="1"/>
          </p:cNvSpPr>
          <p:nvPr>
            <p:ph type="title"/>
          </p:nvPr>
        </p:nvSpPr>
        <p:spPr/>
        <p:txBody>
          <a:bodyPr/>
          <a:lstStyle/>
          <a:p>
            <a:r>
              <a:rPr lang="nb-NO"/>
              <a:t>Show HTQ video</a:t>
            </a:r>
          </a:p>
        </p:txBody>
      </p:sp>
      <p:sp>
        <p:nvSpPr>
          <p:cNvPr id="3" name="Content Placeholder 2">
            <a:extLst>
              <a:ext uri="{FF2B5EF4-FFF2-40B4-BE49-F238E27FC236}">
                <a16:creationId xmlns:a16="http://schemas.microsoft.com/office/drawing/2014/main" id="{01B9AA7B-4414-F4B7-1DF7-89254D289824}"/>
              </a:ext>
            </a:extLst>
          </p:cNvPr>
          <p:cNvSpPr>
            <a:spLocks noGrp="1"/>
          </p:cNvSpPr>
          <p:nvPr>
            <p:ph idx="1"/>
          </p:nvPr>
        </p:nvSpPr>
        <p:spPr/>
        <p:txBody>
          <a:bodyPr/>
          <a:lstStyle/>
          <a:p>
            <a:endParaRPr lang="nb-NO"/>
          </a:p>
        </p:txBody>
      </p:sp>
      <p:sp>
        <p:nvSpPr>
          <p:cNvPr id="5" name="Slide Number Placeholder 4">
            <a:extLst>
              <a:ext uri="{FF2B5EF4-FFF2-40B4-BE49-F238E27FC236}">
                <a16:creationId xmlns:a16="http://schemas.microsoft.com/office/drawing/2014/main" id="{2E1AACCD-0382-E67F-88DE-AA2FCDECD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693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C0943D-22A8-E616-6369-0705DF61CD67}"/>
              </a:ext>
            </a:extLst>
          </p:cNvPr>
          <p:cNvSpPr txBox="1">
            <a:spLocks noGrp="1"/>
          </p:cNvSpPr>
          <p:nvPr>
            <p:ph type="title" idx="4294967295"/>
          </p:nvPr>
        </p:nvSpPr>
        <p:spPr>
          <a:xfrm>
            <a:off x="838200" y="562837"/>
            <a:ext cx="917863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What questions do you have about HTQs?</a:t>
            </a:r>
            <a:endParaRPr kumimoji="0" lang="nb-NO" sz="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5" name="Content Placeholder 4">
            <a:extLst>
              <a:ext uri="{FF2B5EF4-FFF2-40B4-BE49-F238E27FC236}">
                <a16:creationId xmlns:a16="http://schemas.microsoft.com/office/drawing/2014/main" id="{6E8B2D55-2517-AD45-0CEC-A19BD5972FE2}"/>
              </a:ext>
              <a:ext uri="{C183D7F6-B498-43B3-948B-1728B52AA6E4}">
                <adec:decorative xmlns:adec="http://schemas.microsoft.com/office/drawing/2017/decorative" val="1"/>
              </a:ext>
            </a:extLst>
          </p:cNvPr>
          <p:cNvPicPr>
            <a:picLocks noGrp="1" noChangeAspect="1"/>
          </p:cNvPicPr>
          <p:nvPr>
            <p:ph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35095" y="1690688"/>
            <a:ext cx="4321810" cy="4321810"/>
          </a:xfrm>
          <a:prstGeom prst="rect">
            <a:avLst/>
          </a:prstGeom>
        </p:spPr>
      </p:pic>
      <p:sp>
        <p:nvSpPr>
          <p:cNvPr id="4" name="Slide Number Placeholder 3">
            <a:extLst>
              <a:ext uri="{FF2B5EF4-FFF2-40B4-BE49-F238E27FC236}">
                <a16:creationId xmlns:a16="http://schemas.microsoft.com/office/drawing/2014/main" id="{31E5C129-36ED-5A59-6319-D25AE3540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88845-B1C0-47A1-8486-A744E3F378BF}"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07119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60530F5782784BB766E78B7213EB34" ma:contentTypeVersion="13" ma:contentTypeDescription="Create a new document." ma:contentTypeScope="" ma:versionID="0606401339994506d01d4aa2d461e82b">
  <xsd:schema xmlns:xsd="http://www.w3.org/2001/XMLSchema" xmlns:xs="http://www.w3.org/2001/XMLSchema" xmlns:p="http://schemas.microsoft.com/office/2006/metadata/properties" xmlns:ns2="5764b137-3147-4543-a592-fd0830ce7b9f" xmlns:ns3="c30928ba-638b-4996-baf6-3bc88ab03f16" targetNamespace="http://schemas.microsoft.com/office/2006/metadata/properties" ma:root="true" ma:fieldsID="a68d7b1183d3ec663f151ec01b15425b" ns2:_="" ns3:_="">
    <xsd:import namespace="5764b137-3147-4543-a592-fd0830ce7b9f"/>
    <xsd:import namespace="c30928ba-638b-4996-baf6-3bc88ab03f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64b137-3147-4543-a592-fd0830ce7b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0928ba-638b-4996-baf6-3bc88ab03f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bb5b902-79bf-42c3-91c3-0255facdccc2}" ma:internalName="TaxCatchAll" ma:showField="CatchAllData" ma:web="c30928ba-638b-4996-baf6-3bc88ab03f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96426D-388A-49BB-986C-33144999C941}">
  <ds:schemaRefs>
    <ds:schemaRef ds:uri="http://schemas.microsoft.com/sharepoint/v3/contenttype/forms"/>
  </ds:schemaRefs>
</ds:datastoreItem>
</file>

<file path=customXml/itemProps2.xml><?xml version="1.0" encoding="utf-8"?>
<ds:datastoreItem xmlns:ds="http://schemas.openxmlformats.org/officeDocument/2006/customXml" ds:itemID="{B93D957F-AF3F-4855-B052-07347E1626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64b137-3147-4543-a592-fd0830ce7b9f"/>
    <ds:schemaRef ds:uri="c30928ba-638b-4996-baf6-3bc88ab03f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TotalTime>
  <Words>955</Words>
  <Application>Microsoft Macintosh PowerPoint</Application>
  <PresentationFormat>Widescreen</PresentationFormat>
  <Paragraphs>127</Paragraphs>
  <Slides>16</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Aptos</vt:lpstr>
      <vt:lpstr>Arial</vt:lpstr>
      <vt:lpstr>Calibri</vt:lpstr>
      <vt:lpstr>Symbol</vt:lpstr>
      <vt:lpstr>1_Office Theme</vt:lpstr>
      <vt:lpstr>2_Office Theme</vt:lpstr>
      <vt:lpstr>Post 18 pathways and HTQs</vt:lpstr>
      <vt:lpstr>What does HTQ stand for?</vt:lpstr>
      <vt:lpstr>Learning outcomes</vt:lpstr>
      <vt:lpstr>After you leave school or college</vt:lpstr>
      <vt:lpstr>The main post-18 pathways</vt:lpstr>
      <vt:lpstr>Comparing post-18 pathways</vt:lpstr>
      <vt:lpstr>Focus on HTQs</vt:lpstr>
      <vt:lpstr>Show HTQ video</vt:lpstr>
      <vt:lpstr>What questions do you have about HTQs?</vt:lpstr>
      <vt:lpstr>HTQs include different qualifications</vt:lpstr>
      <vt:lpstr>In summary: HTQs</vt:lpstr>
      <vt:lpstr>What makes HTQs different to other pathways?</vt:lpstr>
      <vt:lpstr>Where can you do an HTQ nearby?</vt:lpstr>
      <vt:lpstr>Next steps</vt:lpstr>
      <vt:lpstr>Review the learning outcomes</vt:lpstr>
      <vt:lpstr>Do one thing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18 pathways and HTQs</dc:title>
  <dc:creator>Jake Fremantle</dc:creator>
  <cp:lastModifiedBy>Niel Stewart</cp:lastModifiedBy>
  <cp:revision>25</cp:revision>
  <dcterms:created xsi:type="dcterms:W3CDTF">2024-02-22T11:58:26Z</dcterms:created>
  <dcterms:modified xsi:type="dcterms:W3CDTF">2024-05-02T10:06:15Z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741da7a-79c1-417c-b408-16c0bfe99fca_Enabled">
    <vt:lpwstr>true</vt:lpwstr>
  </property>
  <property fmtid="{D5CDD505-2E9C-101B-9397-08002B2CF9AE}" pid="3" name="MSIP_Label_3741da7a-79c1-417c-b408-16c0bfe99fca_SetDate">
    <vt:lpwstr>2024-02-23T12:30:16Z</vt:lpwstr>
  </property>
  <property fmtid="{D5CDD505-2E9C-101B-9397-08002B2CF9AE}" pid="4" name="MSIP_Label_3741da7a-79c1-417c-b408-16c0bfe99fca_Method">
    <vt:lpwstr>Standard</vt:lpwstr>
  </property>
  <property fmtid="{D5CDD505-2E9C-101B-9397-08002B2CF9AE}" pid="5" name="MSIP_Label_3741da7a-79c1-417c-b408-16c0bfe99fca_Name">
    <vt:lpwstr>Internal Only - Amber</vt:lpwstr>
  </property>
  <property fmtid="{D5CDD505-2E9C-101B-9397-08002B2CF9AE}" pid="6" name="MSIP_Label_3741da7a-79c1-417c-b408-16c0bfe99fca_SiteId">
    <vt:lpwstr>1e355c04-e0a4-42ed-8e2d-7351591f0ef1</vt:lpwstr>
  </property>
  <property fmtid="{D5CDD505-2E9C-101B-9397-08002B2CF9AE}" pid="7" name="MSIP_Label_3741da7a-79c1-417c-b408-16c0bfe99fca_ActionId">
    <vt:lpwstr>8531cffa-5dd4-4034-88f5-acb46f30751d</vt:lpwstr>
  </property>
  <property fmtid="{D5CDD505-2E9C-101B-9397-08002B2CF9AE}" pid="8" name="MSIP_Label_3741da7a-79c1-417c-b408-16c0bfe99fca_ContentBits">
    <vt:lpwstr>0</vt:lpwstr>
  </property>
</Properties>
</file>