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5"/>
  </p:notesMasterIdLst>
  <p:sldIdLst>
    <p:sldId id="257" r:id="rId4"/>
    <p:sldId id="281" r:id="rId5"/>
    <p:sldId id="282" r:id="rId6"/>
    <p:sldId id="258" r:id="rId7"/>
    <p:sldId id="259" r:id="rId8"/>
    <p:sldId id="260" r:id="rId9"/>
    <p:sldId id="261" r:id="rId10"/>
    <p:sldId id="262" r:id="rId11"/>
    <p:sldId id="286" r:id="rId12"/>
    <p:sldId id="292" r:id="rId13"/>
    <p:sldId id="263" r:id="rId14"/>
    <p:sldId id="264" r:id="rId15"/>
    <p:sldId id="266" r:id="rId16"/>
    <p:sldId id="291" r:id="rId17"/>
    <p:sldId id="289" r:id="rId18"/>
    <p:sldId id="269" r:id="rId19"/>
    <p:sldId id="287" r:id="rId20"/>
    <p:sldId id="272" r:id="rId21"/>
    <p:sldId id="284" r:id="rId22"/>
    <p:sldId id="290"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7326B-70DB-C9A5-3EBB-B1D4BA538EFA}" name="Avindri Chandraharan" initials="AC" userId="S::Avindri.Chandraharan1@kantar.com::a9724c93-d461-43ac-bfaa-faa1d78edee6" providerId="AD"/>
  <p188:author id="{1C157174-AF96-660E-9C03-9B538952AB8F}" name="Jake Fremantle" initials="JF" userId="S::Jake.Fremantle@veriangroup.com::f7198e83-0ee0-4ccf-9869-32d306386f85" providerId="AD"/>
  <p188:author id="{D82230A0-336C-90EC-E808-4FACBF39A7B6}" name="Avindri Chandraharan" initials="AC" userId="S::Avindri.Chandraharan1@veriangroup.com::1d4d43e6-cde5-4406-9aa6-603894f556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F6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6795A9-DE50-4F55-B7DB-E6C31F03B9CF}" v="1" dt="2024-05-07T08:07:09.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657" autoAdjust="0"/>
  </p:normalViewPr>
  <p:slideViewPr>
    <p:cSldViewPr snapToGrid="0">
      <p:cViewPr varScale="1">
        <p:scale>
          <a:sx n="94" d="100"/>
          <a:sy n="94" d="100"/>
        </p:scale>
        <p:origin x="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DD, Joanne" userId="72bc480f-68cd-4f66-a5db-4df4010072c9" providerId="ADAL" clId="{1A25C00B-E3BC-460F-A391-70BD9EC014D5}"/>
    <pc:docChg chg="undo custSel modSld">
      <pc:chgData name="FRADD, Joanne" userId="72bc480f-68cd-4f66-a5db-4df4010072c9" providerId="ADAL" clId="{1A25C00B-E3BC-460F-A391-70BD9EC014D5}" dt="2024-04-22T08:33:47.238" v="1394" actId="962"/>
      <pc:docMkLst>
        <pc:docMk/>
      </pc:docMkLst>
      <pc:sldChg chg="modSp mod">
        <pc:chgData name="FRADD, Joanne" userId="72bc480f-68cd-4f66-a5db-4df4010072c9" providerId="ADAL" clId="{1A25C00B-E3BC-460F-A391-70BD9EC014D5}" dt="2024-04-18T07:32:15.584" v="1387" actId="962"/>
        <pc:sldMkLst>
          <pc:docMk/>
          <pc:sldMk cId="483398312" sldId="258"/>
        </pc:sldMkLst>
        <pc:picChg chg="mod">
          <ac:chgData name="FRADD, Joanne" userId="72bc480f-68cd-4f66-a5db-4df4010072c9" providerId="ADAL" clId="{1A25C00B-E3BC-460F-A391-70BD9EC014D5}" dt="2024-04-18T07:32:15.584" v="1387" actId="962"/>
          <ac:picMkLst>
            <pc:docMk/>
            <pc:sldMk cId="483398312" sldId="258"/>
            <ac:picMk id="8" creationId="{B8587B90-CB51-419D-7BA0-801CC65E9F30}"/>
          </ac:picMkLst>
        </pc:picChg>
      </pc:sldChg>
      <pc:sldChg chg="modSp mod">
        <pc:chgData name="FRADD, Joanne" userId="72bc480f-68cd-4f66-a5db-4df4010072c9" providerId="ADAL" clId="{1A25C00B-E3BC-460F-A391-70BD9EC014D5}" dt="2024-04-15T09:25:26.915" v="1262" actId="207"/>
        <pc:sldMkLst>
          <pc:docMk/>
          <pc:sldMk cId="311757582" sldId="259"/>
        </pc:sldMkLst>
        <pc:graphicFrameChg chg="mod modGraphic">
          <ac:chgData name="FRADD, Joanne" userId="72bc480f-68cd-4f66-a5db-4df4010072c9" providerId="ADAL" clId="{1A25C00B-E3BC-460F-A391-70BD9EC014D5}" dt="2024-04-15T09:25:26.915" v="1262" actId="207"/>
          <ac:graphicFrameMkLst>
            <pc:docMk/>
            <pc:sldMk cId="311757582" sldId="259"/>
            <ac:graphicFrameMk id="4" creationId="{79F37D8F-14A8-7D83-0FB4-617F1A68BD26}"/>
          </ac:graphicFrameMkLst>
        </pc:graphicFrameChg>
      </pc:sldChg>
      <pc:sldChg chg="modSp mod">
        <pc:chgData name="FRADD, Joanne" userId="72bc480f-68cd-4f66-a5db-4df4010072c9" providerId="ADAL" clId="{1A25C00B-E3BC-460F-A391-70BD9EC014D5}" dt="2024-04-15T09:30:00.406" v="1324" actId="13244"/>
        <pc:sldMkLst>
          <pc:docMk/>
          <pc:sldMk cId="1002457218" sldId="260"/>
        </pc:sldMkLst>
        <pc:spChg chg="ord">
          <ac:chgData name="FRADD, Joanne" userId="72bc480f-68cd-4f66-a5db-4df4010072c9" providerId="ADAL" clId="{1A25C00B-E3BC-460F-A391-70BD9EC014D5}" dt="2024-04-15T09:30:00.406" v="1324" actId="13244"/>
          <ac:spMkLst>
            <pc:docMk/>
            <pc:sldMk cId="1002457218" sldId="260"/>
            <ac:spMk id="5" creationId="{60A6C9AB-DA06-45E0-1A2F-85186974A7C1}"/>
          </ac:spMkLst>
        </pc:spChg>
      </pc:sldChg>
      <pc:sldChg chg="modSp mod">
        <pc:chgData name="FRADD, Joanne" userId="72bc480f-68cd-4f66-a5db-4df4010072c9" providerId="ADAL" clId="{1A25C00B-E3BC-460F-A391-70BD9EC014D5}" dt="2024-04-18T07:23:16.134" v="1325" actId="13244"/>
        <pc:sldMkLst>
          <pc:docMk/>
          <pc:sldMk cId="633241584" sldId="261"/>
        </pc:sldMkLst>
        <pc:spChg chg="ord">
          <ac:chgData name="FRADD, Joanne" userId="72bc480f-68cd-4f66-a5db-4df4010072c9" providerId="ADAL" clId="{1A25C00B-E3BC-460F-A391-70BD9EC014D5}" dt="2024-04-18T07:23:16.134" v="1325" actId="13244"/>
          <ac:spMkLst>
            <pc:docMk/>
            <pc:sldMk cId="633241584" sldId="261"/>
            <ac:spMk id="5" creationId="{AA8CBB55-0D0F-5E32-51DD-86BD190952FF}"/>
          </ac:spMkLst>
        </pc:spChg>
      </pc:sldChg>
      <pc:sldChg chg="modSp mod">
        <pc:chgData name="FRADD, Joanne" userId="72bc480f-68cd-4f66-a5db-4df4010072c9" providerId="ADAL" clId="{1A25C00B-E3BC-460F-A391-70BD9EC014D5}" dt="2024-04-18T07:23:34.587" v="1326" actId="13244"/>
        <pc:sldMkLst>
          <pc:docMk/>
          <pc:sldMk cId="1000522306" sldId="262"/>
        </pc:sldMkLst>
        <pc:spChg chg="ord">
          <ac:chgData name="FRADD, Joanne" userId="72bc480f-68cd-4f66-a5db-4df4010072c9" providerId="ADAL" clId="{1A25C00B-E3BC-460F-A391-70BD9EC014D5}" dt="2024-04-18T07:23:34.587" v="1326" actId="13244"/>
          <ac:spMkLst>
            <pc:docMk/>
            <pc:sldMk cId="1000522306" sldId="262"/>
            <ac:spMk id="5" creationId="{058451C4-1BBA-FBEA-8166-5E34F9E04A7A}"/>
          </ac:spMkLst>
        </pc:spChg>
      </pc:sldChg>
      <pc:sldChg chg="modSp mod">
        <pc:chgData name="FRADD, Joanne" userId="72bc480f-68cd-4f66-a5db-4df4010072c9" providerId="ADAL" clId="{1A25C00B-E3BC-460F-A391-70BD9EC014D5}" dt="2024-04-18T07:25:34.983" v="1344" actId="13244"/>
        <pc:sldMkLst>
          <pc:docMk/>
          <pc:sldMk cId="2811732772" sldId="263"/>
        </pc:sldMkLst>
        <pc:spChg chg="ord">
          <ac:chgData name="FRADD, Joanne" userId="72bc480f-68cd-4f66-a5db-4df4010072c9" providerId="ADAL" clId="{1A25C00B-E3BC-460F-A391-70BD9EC014D5}" dt="2024-04-18T07:25:34.983" v="1344" actId="13244"/>
          <ac:spMkLst>
            <pc:docMk/>
            <pc:sldMk cId="2811732772" sldId="263"/>
            <ac:spMk id="5" creationId="{141F374D-8147-65E2-0A6E-D01B5A659EDC}"/>
          </ac:spMkLst>
        </pc:spChg>
        <pc:picChg chg="mod">
          <ac:chgData name="FRADD, Joanne" userId="72bc480f-68cd-4f66-a5db-4df4010072c9" providerId="ADAL" clId="{1A25C00B-E3BC-460F-A391-70BD9EC014D5}" dt="2024-04-15T07:35:32.130" v="1020" actId="962"/>
          <ac:picMkLst>
            <pc:docMk/>
            <pc:sldMk cId="2811732772" sldId="263"/>
            <ac:picMk id="8" creationId="{FE633442-C92B-210F-3A63-21160C5D7B7B}"/>
          </ac:picMkLst>
        </pc:picChg>
      </pc:sldChg>
      <pc:sldChg chg="modSp mod">
        <pc:chgData name="FRADD, Joanne" userId="72bc480f-68cd-4f66-a5db-4df4010072c9" providerId="ADAL" clId="{1A25C00B-E3BC-460F-A391-70BD9EC014D5}" dt="2024-04-18T07:26:02.993" v="1347" actId="962"/>
        <pc:sldMkLst>
          <pc:docMk/>
          <pc:sldMk cId="3146071191" sldId="266"/>
        </pc:sldMkLst>
        <pc:spChg chg="ord">
          <ac:chgData name="FRADD, Joanne" userId="72bc480f-68cd-4f66-a5db-4df4010072c9" providerId="ADAL" clId="{1A25C00B-E3BC-460F-A391-70BD9EC014D5}" dt="2024-04-18T07:25:48.532" v="1345" actId="13244"/>
          <ac:spMkLst>
            <pc:docMk/>
            <pc:sldMk cId="3146071191" sldId="266"/>
            <ac:spMk id="4" creationId="{31E5C129-36ED-5A59-6319-D25AE3540037}"/>
          </ac:spMkLst>
        </pc:spChg>
        <pc:picChg chg="mod">
          <ac:chgData name="FRADD, Joanne" userId="72bc480f-68cd-4f66-a5db-4df4010072c9" providerId="ADAL" clId="{1A25C00B-E3BC-460F-A391-70BD9EC014D5}" dt="2024-04-18T07:26:02.993" v="1347" actId="962"/>
          <ac:picMkLst>
            <pc:docMk/>
            <pc:sldMk cId="3146071191" sldId="266"/>
            <ac:picMk id="5" creationId="{6E8B2D55-2517-AD45-0CEC-A19BD5972FE2}"/>
          </ac:picMkLst>
        </pc:picChg>
      </pc:sldChg>
      <pc:sldChg chg="addSp delSp modSp mod addAnim delAnim">
        <pc:chgData name="FRADD, Joanne" userId="72bc480f-68cd-4f66-a5db-4df4010072c9" providerId="ADAL" clId="{1A25C00B-E3BC-460F-A391-70BD9EC014D5}" dt="2024-04-18T07:32:00.334" v="1385" actId="962"/>
        <pc:sldMkLst>
          <pc:docMk/>
          <pc:sldMk cId="476837106" sldId="281"/>
        </pc:sldMkLst>
        <pc:spChg chg="ord">
          <ac:chgData name="FRADD, Joanne" userId="72bc480f-68cd-4f66-a5db-4df4010072c9" providerId="ADAL" clId="{1A25C00B-E3BC-460F-A391-70BD9EC014D5}" dt="2024-04-15T09:29:36.454" v="1323" actId="13244"/>
          <ac:spMkLst>
            <pc:docMk/>
            <pc:sldMk cId="476837106" sldId="281"/>
            <ac:spMk id="2" creationId="{375CCC68-7C41-F0EF-FF78-A3C21F44DD96}"/>
          </ac:spMkLst>
        </pc:spChg>
        <pc:spChg chg="mod">
          <ac:chgData name="FRADD, Joanne" userId="72bc480f-68cd-4f66-a5db-4df4010072c9" providerId="ADAL" clId="{1A25C00B-E3BC-460F-A391-70BD9EC014D5}" dt="2024-04-15T09:27:47.203" v="1301" actId="20577"/>
          <ac:spMkLst>
            <pc:docMk/>
            <pc:sldMk cId="476837106" sldId="281"/>
            <ac:spMk id="3" creationId="{E8983EE1-3A7E-8E11-2F75-4383880FDA4E}"/>
          </ac:spMkLst>
        </pc:spChg>
        <pc:spChg chg="ord">
          <ac:chgData name="FRADD, Joanne" userId="72bc480f-68cd-4f66-a5db-4df4010072c9" providerId="ADAL" clId="{1A25C00B-E3BC-460F-A391-70BD9EC014D5}" dt="2024-04-15T09:29:23.588" v="1319" actId="13244"/>
          <ac:spMkLst>
            <pc:docMk/>
            <pc:sldMk cId="476837106" sldId="281"/>
            <ac:spMk id="4" creationId="{87AB2ADE-9282-CBB1-ED9F-C5627A29BDF1}"/>
          </ac:spMkLst>
        </pc:spChg>
        <pc:spChg chg="add del mod ord">
          <ac:chgData name="FRADD, Joanne" userId="72bc480f-68cd-4f66-a5db-4df4010072c9" providerId="ADAL" clId="{1A25C00B-E3BC-460F-A391-70BD9EC014D5}" dt="2024-04-15T09:29:32.918" v="1322" actId="13244"/>
          <ac:spMkLst>
            <pc:docMk/>
            <pc:sldMk cId="476837106" sldId="281"/>
            <ac:spMk id="5" creationId="{47D54A1D-4D72-BE5B-F680-6BBA8A2F7855}"/>
          </ac:spMkLst>
        </pc:spChg>
        <pc:spChg chg="del">
          <ac:chgData name="FRADD, Joanne" userId="72bc480f-68cd-4f66-a5db-4df4010072c9" providerId="ADAL" clId="{1A25C00B-E3BC-460F-A391-70BD9EC014D5}" dt="2024-04-15T09:27:24.544" v="1273" actId="478"/>
          <ac:spMkLst>
            <pc:docMk/>
            <pc:sldMk cId="476837106" sldId="281"/>
            <ac:spMk id="7" creationId="{F46D772A-55EC-352E-E680-AAC6BB5CE74B}"/>
          </ac:spMkLst>
        </pc:spChg>
        <pc:spChg chg="del">
          <ac:chgData name="FRADD, Joanne" userId="72bc480f-68cd-4f66-a5db-4df4010072c9" providerId="ADAL" clId="{1A25C00B-E3BC-460F-A391-70BD9EC014D5}" dt="2024-04-15T09:27:34.368" v="1277" actId="478"/>
          <ac:spMkLst>
            <pc:docMk/>
            <pc:sldMk cId="476837106" sldId="281"/>
            <ac:spMk id="8" creationId="{FC427FA6-3799-0423-2C49-D8DA930B0225}"/>
          </ac:spMkLst>
        </pc:spChg>
        <pc:spChg chg="del">
          <ac:chgData name="FRADD, Joanne" userId="72bc480f-68cd-4f66-a5db-4df4010072c9" providerId="ADAL" clId="{1A25C00B-E3BC-460F-A391-70BD9EC014D5}" dt="2024-04-15T09:27:42.678" v="1287" actId="478"/>
          <ac:spMkLst>
            <pc:docMk/>
            <pc:sldMk cId="476837106" sldId="281"/>
            <ac:spMk id="9" creationId="{EC644E28-26C1-3639-B0E7-2FD03D19D62C}"/>
          </ac:spMkLst>
        </pc:spChg>
        <pc:picChg chg="mod">
          <ac:chgData name="FRADD, Joanne" userId="72bc480f-68cd-4f66-a5db-4df4010072c9" providerId="ADAL" clId="{1A25C00B-E3BC-460F-A391-70BD9EC014D5}" dt="2024-04-18T07:32:00.334" v="1385" actId="962"/>
          <ac:picMkLst>
            <pc:docMk/>
            <pc:sldMk cId="476837106" sldId="281"/>
            <ac:picMk id="12" creationId="{6FAF9FDB-6613-ADBC-340E-45AF5A90DF34}"/>
          </ac:picMkLst>
        </pc:picChg>
      </pc:sldChg>
      <pc:sldChg chg="modSp mod">
        <pc:chgData name="FRADD, Joanne" userId="72bc480f-68cd-4f66-a5db-4df4010072c9" providerId="ADAL" clId="{1A25C00B-E3BC-460F-A391-70BD9EC014D5}" dt="2024-04-15T09:22:32.900" v="1245" actId="962"/>
        <pc:sldMkLst>
          <pc:docMk/>
          <pc:sldMk cId="1851660971" sldId="285"/>
        </pc:sldMkLst>
        <pc:picChg chg="mod">
          <ac:chgData name="FRADD, Joanne" userId="72bc480f-68cd-4f66-a5db-4df4010072c9" providerId="ADAL" clId="{1A25C00B-E3BC-460F-A391-70BD9EC014D5}" dt="2024-04-15T09:22:32.900" v="1245" actId="962"/>
          <ac:picMkLst>
            <pc:docMk/>
            <pc:sldMk cId="1851660971" sldId="285"/>
            <ac:picMk id="5" creationId="{0E4AB8CF-25DB-C168-E052-0B0C132C2830}"/>
          </ac:picMkLst>
        </pc:picChg>
      </pc:sldChg>
      <pc:sldChg chg="modSp mod">
        <pc:chgData name="FRADD, Joanne" userId="72bc480f-68cd-4f66-a5db-4df4010072c9" providerId="ADAL" clId="{1A25C00B-E3BC-460F-A391-70BD9EC014D5}" dt="2024-04-18T07:25:20.186" v="1343" actId="962"/>
        <pc:sldMkLst>
          <pc:docMk/>
          <pc:sldMk cId="2606021392" sldId="286"/>
        </pc:sldMkLst>
        <pc:spChg chg="ord">
          <ac:chgData name="FRADD, Joanne" userId="72bc480f-68cd-4f66-a5db-4df4010072c9" providerId="ADAL" clId="{1A25C00B-E3BC-460F-A391-70BD9EC014D5}" dt="2024-04-18T07:23:56.106" v="1327" actId="13244"/>
          <ac:spMkLst>
            <pc:docMk/>
            <pc:sldMk cId="2606021392" sldId="286"/>
            <ac:spMk id="2" creationId="{CF50CB58-9FC1-7C99-8D11-3ED9F7A860BE}"/>
          </ac:spMkLst>
        </pc:spChg>
        <pc:spChg chg="ord">
          <ac:chgData name="FRADD, Joanne" userId="72bc480f-68cd-4f66-a5db-4df4010072c9" providerId="ADAL" clId="{1A25C00B-E3BC-460F-A391-70BD9EC014D5}" dt="2024-04-18T07:25:04.851" v="1332" actId="13244"/>
          <ac:spMkLst>
            <pc:docMk/>
            <pc:sldMk cId="2606021392" sldId="286"/>
            <ac:spMk id="5" creationId="{AA8CBB55-0D0F-5E32-51DD-86BD190952FF}"/>
          </ac:spMkLst>
        </pc:spChg>
        <pc:spChg chg="mod">
          <ac:chgData name="FRADD, Joanne" userId="72bc480f-68cd-4f66-a5db-4df4010072c9" providerId="ADAL" clId="{1A25C00B-E3BC-460F-A391-70BD9EC014D5}" dt="2024-04-18T07:25:06.615" v="1333" actId="962"/>
          <ac:spMkLst>
            <pc:docMk/>
            <pc:sldMk cId="2606021392" sldId="286"/>
            <ac:spMk id="6" creationId="{8A76BBF9-5AF3-34F8-6B5E-578F93B3BB82}"/>
          </ac:spMkLst>
        </pc:spChg>
        <pc:spChg chg="mod">
          <ac:chgData name="FRADD, Joanne" userId="72bc480f-68cd-4f66-a5db-4df4010072c9" providerId="ADAL" clId="{1A25C00B-E3BC-460F-A391-70BD9EC014D5}" dt="2024-04-18T07:25:08.518" v="1334" actId="962"/>
          <ac:spMkLst>
            <pc:docMk/>
            <pc:sldMk cId="2606021392" sldId="286"/>
            <ac:spMk id="8" creationId="{DA4DFC37-2B56-0D89-6002-81BF6D0B88FC}"/>
          </ac:spMkLst>
        </pc:spChg>
        <pc:spChg chg="mod">
          <ac:chgData name="FRADD, Joanne" userId="72bc480f-68cd-4f66-a5db-4df4010072c9" providerId="ADAL" clId="{1A25C00B-E3BC-460F-A391-70BD9EC014D5}" dt="2024-04-18T07:25:09.220" v="1335" actId="962"/>
          <ac:spMkLst>
            <pc:docMk/>
            <pc:sldMk cId="2606021392" sldId="286"/>
            <ac:spMk id="9" creationId="{F9DA00D3-B77C-A693-7D78-0834BD73DC5D}"/>
          </ac:spMkLst>
        </pc:spChg>
        <pc:spChg chg="mod">
          <ac:chgData name="FRADD, Joanne" userId="72bc480f-68cd-4f66-a5db-4df4010072c9" providerId="ADAL" clId="{1A25C00B-E3BC-460F-A391-70BD9EC014D5}" dt="2024-04-18T07:25:10.538" v="1336" actId="962"/>
          <ac:spMkLst>
            <pc:docMk/>
            <pc:sldMk cId="2606021392" sldId="286"/>
            <ac:spMk id="10" creationId="{8DD87B07-DF5C-DF01-8896-59266AD88FF1}"/>
          </ac:spMkLst>
        </pc:spChg>
        <pc:spChg chg="mod">
          <ac:chgData name="FRADD, Joanne" userId="72bc480f-68cd-4f66-a5db-4df4010072c9" providerId="ADAL" clId="{1A25C00B-E3BC-460F-A391-70BD9EC014D5}" dt="2024-04-18T07:25:11.510" v="1337" actId="962"/>
          <ac:spMkLst>
            <pc:docMk/>
            <pc:sldMk cId="2606021392" sldId="286"/>
            <ac:spMk id="11" creationId="{576D0024-8E8D-C271-CFBA-FE7438DEEFC5}"/>
          </ac:spMkLst>
        </pc:spChg>
        <pc:spChg chg="mod">
          <ac:chgData name="FRADD, Joanne" userId="72bc480f-68cd-4f66-a5db-4df4010072c9" providerId="ADAL" clId="{1A25C00B-E3BC-460F-A391-70BD9EC014D5}" dt="2024-04-18T07:24:57.302" v="1329" actId="962"/>
          <ac:spMkLst>
            <pc:docMk/>
            <pc:sldMk cId="2606021392" sldId="286"/>
            <ac:spMk id="12" creationId="{1A76F4EA-0DD0-F518-1878-B61CF4935329}"/>
          </ac:spMkLst>
        </pc:spChg>
        <pc:spChg chg="mod">
          <ac:chgData name="FRADD, Joanne" userId="72bc480f-68cd-4f66-a5db-4df4010072c9" providerId="ADAL" clId="{1A25C00B-E3BC-460F-A391-70BD9EC014D5}" dt="2024-04-18T07:24:58.467" v="1330" actId="962"/>
          <ac:spMkLst>
            <pc:docMk/>
            <pc:sldMk cId="2606021392" sldId="286"/>
            <ac:spMk id="13" creationId="{D4352FF8-6BFD-CD3B-0349-53B4E2E55C91}"/>
          </ac:spMkLst>
        </pc:spChg>
        <pc:spChg chg="mod">
          <ac:chgData name="FRADD, Joanne" userId="72bc480f-68cd-4f66-a5db-4df4010072c9" providerId="ADAL" clId="{1A25C00B-E3BC-460F-A391-70BD9EC014D5}" dt="2024-04-18T07:25:13.485" v="1338" actId="962"/>
          <ac:spMkLst>
            <pc:docMk/>
            <pc:sldMk cId="2606021392" sldId="286"/>
            <ac:spMk id="14" creationId="{A774638D-17D8-5C4A-1922-4F53D3DFDEFE}"/>
          </ac:spMkLst>
        </pc:spChg>
        <pc:spChg chg="mod">
          <ac:chgData name="FRADD, Joanne" userId="72bc480f-68cd-4f66-a5db-4df4010072c9" providerId="ADAL" clId="{1A25C00B-E3BC-460F-A391-70BD9EC014D5}" dt="2024-04-18T07:25:15.004" v="1339" actId="962"/>
          <ac:spMkLst>
            <pc:docMk/>
            <pc:sldMk cId="2606021392" sldId="286"/>
            <ac:spMk id="15" creationId="{6FA4CB7E-2082-5DF5-CD12-446BB5CC6850}"/>
          </ac:spMkLst>
        </pc:spChg>
        <pc:spChg chg="mod">
          <ac:chgData name="FRADD, Joanne" userId="72bc480f-68cd-4f66-a5db-4df4010072c9" providerId="ADAL" clId="{1A25C00B-E3BC-460F-A391-70BD9EC014D5}" dt="2024-04-18T07:25:16.476" v="1340" actId="962"/>
          <ac:spMkLst>
            <pc:docMk/>
            <pc:sldMk cId="2606021392" sldId="286"/>
            <ac:spMk id="16" creationId="{B8AA2AA0-9A0D-BF24-70B5-C2C2A08EFA6C}"/>
          </ac:spMkLst>
        </pc:spChg>
        <pc:spChg chg="mod">
          <ac:chgData name="FRADD, Joanne" userId="72bc480f-68cd-4f66-a5db-4df4010072c9" providerId="ADAL" clId="{1A25C00B-E3BC-460F-A391-70BD9EC014D5}" dt="2024-04-15T07:32:02.705" v="277" actId="962"/>
          <ac:spMkLst>
            <pc:docMk/>
            <pc:sldMk cId="2606021392" sldId="286"/>
            <ac:spMk id="17" creationId="{360486FC-498A-E571-4B4B-F52B77EB99DE}"/>
          </ac:spMkLst>
        </pc:spChg>
        <pc:spChg chg="mod">
          <ac:chgData name="FRADD, Joanne" userId="72bc480f-68cd-4f66-a5db-4df4010072c9" providerId="ADAL" clId="{1A25C00B-E3BC-460F-A391-70BD9EC014D5}" dt="2024-04-18T07:24:59.433" v="1331" actId="962"/>
          <ac:spMkLst>
            <pc:docMk/>
            <pc:sldMk cId="2606021392" sldId="286"/>
            <ac:spMk id="18" creationId="{EE97C322-613F-A835-ADAE-DC9F0AA78456}"/>
          </ac:spMkLst>
        </pc:spChg>
        <pc:spChg chg="mod">
          <ac:chgData name="FRADD, Joanne" userId="72bc480f-68cd-4f66-a5db-4df4010072c9" providerId="ADAL" clId="{1A25C00B-E3BC-460F-A391-70BD9EC014D5}" dt="2024-04-18T07:25:18.360" v="1341" actId="962"/>
          <ac:spMkLst>
            <pc:docMk/>
            <pc:sldMk cId="2606021392" sldId="286"/>
            <ac:spMk id="19" creationId="{9D3BBCE1-F7BD-37C0-A47D-F163D4DDE422}"/>
          </ac:spMkLst>
        </pc:spChg>
        <pc:spChg chg="mod">
          <ac:chgData name="FRADD, Joanne" userId="72bc480f-68cd-4f66-a5db-4df4010072c9" providerId="ADAL" clId="{1A25C00B-E3BC-460F-A391-70BD9EC014D5}" dt="2024-04-18T07:25:19.251" v="1342" actId="962"/>
          <ac:spMkLst>
            <pc:docMk/>
            <pc:sldMk cId="2606021392" sldId="286"/>
            <ac:spMk id="20" creationId="{683D5C0F-F9B0-5D8E-DBED-20B3D99BAB46}"/>
          </ac:spMkLst>
        </pc:spChg>
        <pc:spChg chg="mod">
          <ac:chgData name="FRADD, Joanne" userId="72bc480f-68cd-4f66-a5db-4df4010072c9" providerId="ADAL" clId="{1A25C00B-E3BC-460F-A391-70BD9EC014D5}" dt="2024-04-18T07:25:20.186" v="1343" actId="962"/>
          <ac:spMkLst>
            <pc:docMk/>
            <pc:sldMk cId="2606021392" sldId="286"/>
            <ac:spMk id="21" creationId="{BB4D54CC-9A2A-ECE4-74EA-EFAD6DBA2AD2}"/>
          </ac:spMkLst>
        </pc:spChg>
        <pc:spChg chg="mod">
          <ac:chgData name="FRADD, Joanne" userId="72bc480f-68cd-4f66-a5db-4df4010072c9" providerId="ADAL" clId="{1A25C00B-E3BC-460F-A391-70BD9EC014D5}" dt="2024-04-18T07:24:43.887" v="1328" actId="962"/>
          <ac:spMkLst>
            <pc:docMk/>
            <pc:sldMk cId="2606021392" sldId="286"/>
            <ac:spMk id="26" creationId="{F17D39B7-4AFE-61D3-9153-858D164C96E2}"/>
          </ac:spMkLst>
        </pc:spChg>
      </pc:sldChg>
      <pc:sldChg chg="modSp mod">
        <pc:chgData name="FRADD, Joanne" userId="72bc480f-68cd-4f66-a5db-4df4010072c9" providerId="ADAL" clId="{1A25C00B-E3BC-460F-A391-70BD9EC014D5}" dt="2024-04-15T09:22:24.416" v="1243" actId="962"/>
        <pc:sldMkLst>
          <pc:docMk/>
          <pc:sldMk cId="3802501692" sldId="287"/>
        </pc:sldMkLst>
        <pc:spChg chg="mod">
          <ac:chgData name="FRADD, Joanne" userId="72bc480f-68cd-4f66-a5db-4df4010072c9" providerId="ADAL" clId="{1A25C00B-E3BC-460F-A391-70BD9EC014D5}" dt="2024-04-15T09:22:24.416" v="1243" actId="962"/>
          <ac:spMkLst>
            <pc:docMk/>
            <pc:sldMk cId="3802501692" sldId="287"/>
            <ac:spMk id="4" creationId="{1636EF84-FF16-18BD-2A8D-CFAAA7557237}"/>
          </ac:spMkLst>
        </pc:spChg>
      </pc:sldChg>
      <pc:sldChg chg="modSp mod">
        <pc:chgData name="FRADD, Joanne" userId="72bc480f-68cd-4f66-a5db-4df4010072c9" providerId="ADAL" clId="{1A25C00B-E3BC-460F-A391-70BD9EC014D5}" dt="2024-04-18T08:07:43.870" v="1392" actId="13244"/>
        <pc:sldMkLst>
          <pc:docMk/>
          <pc:sldMk cId="3978761934" sldId="289"/>
        </pc:sldMkLst>
        <pc:spChg chg="mod">
          <ac:chgData name="FRADD, Joanne" userId="72bc480f-68cd-4f66-a5db-4df4010072c9" providerId="ADAL" clId="{1A25C00B-E3BC-460F-A391-70BD9EC014D5}" dt="2024-04-18T07:30:14.991" v="1369" actId="962"/>
          <ac:spMkLst>
            <pc:docMk/>
            <pc:sldMk cId="3978761934" sldId="289"/>
            <ac:spMk id="2" creationId="{D080C704-0548-5678-A7B1-A2221EE27B2B}"/>
          </ac:spMkLst>
        </pc:spChg>
        <pc:spChg chg="mod">
          <ac:chgData name="FRADD, Joanne" userId="72bc480f-68cd-4f66-a5db-4df4010072c9" providerId="ADAL" clId="{1A25C00B-E3BC-460F-A391-70BD9EC014D5}" dt="2024-04-15T07:36:15.637" v="1239" actId="962"/>
          <ac:spMkLst>
            <pc:docMk/>
            <pc:sldMk cId="3978761934" sldId="289"/>
            <ac:spMk id="4" creationId="{1636EF84-FF16-18BD-2A8D-CFAAA7557237}"/>
          </ac:spMkLst>
        </pc:spChg>
        <pc:spChg chg="mod ord">
          <ac:chgData name="FRADD, Joanne" userId="72bc480f-68cd-4f66-a5db-4df4010072c9" providerId="ADAL" clId="{1A25C00B-E3BC-460F-A391-70BD9EC014D5}" dt="2024-04-18T08:07:27.874" v="1390" actId="962"/>
          <ac:spMkLst>
            <pc:docMk/>
            <pc:sldMk cId="3978761934" sldId="289"/>
            <ac:spMk id="5" creationId="{C74F1D4E-7DFA-C67A-B7E7-4F4B209AC346}"/>
          </ac:spMkLst>
        </pc:spChg>
        <pc:spChg chg="ord">
          <ac:chgData name="FRADD, Joanne" userId="72bc480f-68cd-4f66-a5db-4df4010072c9" providerId="ADAL" clId="{1A25C00B-E3BC-460F-A391-70BD9EC014D5}" dt="2024-04-18T07:27:05.839" v="1350" actId="13244"/>
          <ac:spMkLst>
            <pc:docMk/>
            <pc:sldMk cId="3978761934" sldId="289"/>
            <ac:spMk id="8" creationId="{A85E17B1-E9FB-514D-9BB7-945552B07B86}"/>
          </ac:spMkLst>
        </pc:spChg>
        <pc:spChg chg="mod">
          <ac:chgData name="FRADD, Joanne" userId="72bc480f-68cd-4f66-a5db-4df4010072c9" providerId="ADAL" clId="{1A25C00B-E3BC-460F-A391-70BD9EC014D5}" dt="2024-04-18T07:27:34.470" v="1351" actId="962"/>
          <ac:spMkLst>
            <pc:docMk/>
            <pc:sldMk cId="3978761934" sldId="289"/>
            <ac:spMk id="16" creationId="{DFCA7A1D-9D1E-2539-199A-79C3B1FC0BA3}"/>
          </ac:spMkLst>
        </pc:spChg>
        <pc:spChg chg="mod">
          <ac:chgData name="FRADD, Joanne" userId="72bc480f-68cd-4f66-a5db-4df4010072c9" providerId="ADAL" clId="{1A25C00B-E3BC-460F-A391-70BD9EC014D5}" dt="2024-04-18T07:31:24.007" v="1383" actId="962"/>
          <ac:spMkLst>
            <pc:docMk/>
            <pc:sldMk cId="3978761934" sldId="289"/>
            <ac:spMk id="18" creationId="{8A28BEB6-A261-4BF0-61BA-23915F12044A}"/>
          </ac:spMkLst>
        </pc:spChg>
        <pc:spChg chg="mod">
          <ac:chgData name="FRADD, Joanne" userId="72bc480f-68cd-4f66-a5db-4df4010072c9" providerId="ADAL" clId="{1A25C00B-E3BC-460F-A391-70BD9EC014D5}" dt="2024-04-18T07:27:46.505" v="1352" actId="962"/>
          <ac:spMkLst>
            <pc:docMk/>
            <pc:sldMk cId="3978761934" sldId="289"/>
            <ac:spMk id="23" creationId="{8A700165-4970-1095-913C-6902DF3EEE90}"/>
          </ac:spMkLst>
        </pc:spChg>
        <pc:spChg chg="ord">
          <ac:chgData name="FRADD, Joanne" userId="72bc480f-68cd-4f66-a5db-4df4010072c9" providerId="ADAL" clId="{1A25C00B-E3BC-460F-A391-70BD9EC014D5}" dt="2024-04-18T07:30:27.754" v="1370" actId="13244"/>
          <ac:spMkLst>
            <pc:docMk/>
            <pc:sldMk cId="3978761934" sldId="289"/>
            <ac:spMk id="24" creationId="{6EA07964-51FD-3621-1764-2B35574D4975}"/>
          </ac:spMkLst>
        </pc:spChg>
        <pc:spChg chg="mod ord">
          <ac:chgData name="FRADD, Joanne" userId="72bc480f-68cd-4f66-a5db-4df4010072c9" providerId="ADAL" clId="{1A25C00B-E3BC-460F-A391-70BD9EC014D5}" dt="2024-04-18T07:30:30.408" v="1371" actId="13244"/>
          <ac:spMkLst>
            <pc:docMk/>
            <pc:sldMk cId="3978761934" sldId="289"/>
            <ac:spMk id="32" creationId="{19E8075B-1504-1098-5D58-E51DAA72946E}"/>
          </ac:spMkLst>
        </pc:spChg>
        <pc:spChg chg="mod ord">
          <ac:chgData name="FRADD, Joanne" userId="72bc480f-68cd-4f66-a5db-4df4010072c9" providerId="ADAL" clId="{1A25C00B-E3BC-460F-A391-70BD9EC014D5}" dt="2024-04-18T07:30:34.532" v="1373" actId="13244"/>
          <ac:spMkLst>
            <pc:docMk/>
            <pc:sldMk cId="3978761934" sldId="289"/>
            <ac:spMk id="33" creationId="{48831770-3F53-0A47-E565-C211610F7433}"/>
          </ac:spMkLst>
        </pc:spChg>
        <pc:spChg chg="mod ord">
          <ac:chgData name="FRADD, Joanne" userId="72bc480f-68cd-4f66-a5db-4df4010072c9" providerId="ADAL" clId="{1A25C00B-E3BC-460F-A391-70BD9EC014D5}" dt="2024-04-18T07:30:37.753" v="1375" actId="13244"/>
          <ac:spMkLst>
            <pc:docMk/>
            <pc:sldMk cId="3978761934" sldId="289"/>
            <ac:spMk id="35" creationId="{306D8506-2630-241B-0CDE-3ED038074270}"/>
          </ac:spMkLst>
        </pc:spChg>
        <pc:spChg chg="ord">
          <ac:chgData name="FRADD, Joanne" userId="72bc480f-68cd-4f66-a5db-4df4010072c9" providerId="ADAL" clId="{1A25C00B-E3BC-460F-A391-70BD9EC014D5}" dt="2024-04-18T07:30:32.628" v="1372" actId="13244"/>
          <ac:spMkLst>
            <pc:docMk/>
            <pc:sldMk cId="3978761934" sldId="289"/>
            <ac:spMk id="37" creationId="{387EEA73-43C0-65D1-FA08-E99C93F8F5FD}"/>
          </ac:spMkLst>
        </pc:spChg>
        <pc:spChg chg="ord">
          <ac:chgData name="FRADD, Joanne" userId="72bc480f-68cd-4f66-a5db-4df4010072c9" providerId="ADAL" clId="{1A25C00B-E3BC-460F-A391-70BD9EC014D5}" dt="2024-04-18T07:30:36.273" v="1374" actId="13244"/>
          <ac:spMkLst>
            <pc:docMk/>
            <pc:sldMk cId="3978761934" sldId="289"/>
            <ac:spMk id="38" creationId="{B6E32EAA-CCA0-7555-7711-1D5AD4EA3AA7}"/>
          </ac:spMkLst>
        </pc:spChg>
        <pc:spChg chg="ord">
          <ac:chgData name="FRADD, Joanne" userId="72bc480f-68cd-4f66-a5db-4df4010072c9" providerId="ADAL" clId="{1A25C00B-E3BC-460F-A391-70BD9EC014D5}" dt="2024-04-18T07:30:39.694" v="1376" actId="13244"/>
          <ac:spMkLst>
            <pc:docMk/>
            <pc:sldMk cId="3978761934" sldId="289"/>
            <ac:spMk id="39" creationId="{B38139A8-6F6F-F882-8B9F-8F1D1D63FF3C}"/>
          </ac:spMkLst>
        </pc:spChg>
        <pc:spChg chg="ord">
          <ac:chgData name="FRADD, Joanne" userId="72bc480f-68cd-4f66-a5db-4df4010072c9" providerId="ADAL" clId="{1A25C00B-E3BC-460F-A391-70BD9EC014D5}" dt="2024-04-18T07:30:42.288" v="1377" actId="13244"/>
          <ac:spMkLst>
            <pc:docMk/>
            <pc:sldMk cId="3978761934" sldId="289"/>
            <ac:spMk id="55" creationId="{C1250B07-4B13-1085-35EB-8A887A9D4FE8}"/>
          </ac:spMkLst>
        </pc:spChg>
        <pc:picChg chg="mod">
          <ac:chgData name="FRADD, Joanne" userId="72bc480f-68cd-4f66-a5db-4df4010072c9" providerId="ADAL" clId="{1A25C00B-E3BC-460F-A391-70BD9EC014D5}" dt="2024-04-18T08:07:43.870" v="1392" actId="13244"/>
          <ac:picMkLst>
            <pc:docMk/>
            <pc:sldMk cId="3978761934" sldId="289"/>
            <ac:picMk id="10" creationId="{68321F27-77EC-112F-0CB9-DFCA5EF0C89E}"/>
          </ac:picMkLst>
        </pc:picChg>
        <pc:picChg chg="mod">
          <ac:chgData name="FRADD, Joanne" userId="72bc480f-68cd-4f66-a5db-4df4010072c9" providerId="ADAL" clId="{1A25C00B-E3BC-460F-A391-70BD9EC014D5}" dt="2024-04-18T07:28:20.231" v="1355" actId="962"/>
          <ac:picMkLst>
            <pc:docMk/>
            <pc:sldMk cId="3978761934" sldId="289"/>
            <ac:picMk id="45" creationId="{AFF1C5DF-D541-AE39-F384-02FEC23F7459}"/>
          </ac:picMkLst>
        </pc:picChg>
        <pc:picChg chg="mod">
          <ac:chgData name="FRADD, Joanne" userId="72bc480f-68cd-4f66-a5db-4df4010072c9" providerId="ADAL" clId="{1A25C00B-E3BC-460F-A391-70BD9EC014D5}" dt="2024-04-18T07:28:21.861" v="1356" actId="962"/>
          <ac:picMkLst>
            <pc:docMk/>
            <pc:sldMk cId="3978761934" sldId="289"/>
            <ac:picMk id="47" creationId="{2F6513B2-241E-5AE9-A10D-1AEBDE192ECD}"/>
          </ac:picMkLst>
        </pc:picChg>
        <pc:picChg chg="mod">
          <ac:chgData name="FRADD, Joanne" userId="72bc480f-68cd-4f66-a5db-4df4010072c9" providerId="ADAL" clId="{1A25C00B-E3BC-460F-A391-70BD9EC014D5}" dt="2024-04-18T07:28:22.695" v="1357" actId="962"/>
          <ac:picMkLst>
            <pc:docMk/>
            <pc:sldMk cId="3978761934" sldId="289"/>
            <ac:picMk id="49" creationId="{0AFD533B-934A-8F4D-E648-4C31B9B0104F}"/>
          </ac:picMkLst>
        </pc:picChg>
      </pc:sldChg>
      <pc:sldChg chg="addSp modSp mod">
        <pc:chgData name="FRADD, Joanne" userId="72bc480f-68cd-4f66-a5db-4df4010072c9" providerId="ADAL" clId="{1A25C00B-E3BC-460F-A391-70BD9EC014D5}" dt="2024-04-18T07:29:58.534" v="1366" actId="962"/>
        <pc:sldMkLst>
          <pc:docMk/>
          <pc:sldMk cId="3098441416" sldId="290"/>
        </pc:sldMkLst>
        <pc:spChg chg="ord">
          <ac:chgData name="FRADD, Joanne" userId="72bc480f-68cd-4f66-a5db-4df4010072c9" providerId="ADAL" clId="{1A25C00B-E3BC-460F-A391-70BD9EC014D5}" dt="2024-04-18T07:29:39.457" v="1360" actId="13244"/>
          <ac:spMkLst>
            <pc:docMk/>
            <pc:sldMk cId="3098441416" sldId="290"/>
            <ac:spMk id="2" creationId="{ADC36B89-F7D1-AB3C-7425-CE1F0A89D42B}"/>
          </ac:spMkLst>
        </pc:spChg>
        <pc:spChg chg="mod">
          <ac:chgData name="FRADD, Joanne" userId="72bc480f-68cd-4f66-a5db-4df4010072c9" providerId="ADAL" clId="{1A25C00B-E3BC-460F-A391-70BD9EC014D5}" dt="2024-04-15T09:22:29.481" v="1244" actId="962"/>
          <ac:spMkLst>
            <pc:docMk/>
            <pc:sldMk cId="3098441416" sldId="290"/>
            <ac:spMk id="4" creationId="{6AB8E5D8-7973-2800-AE88-09F27E5620C1}"/>
          </ac:spMkLst>
        </pc:spChg>
        <pc:spChg chg="ord">
          <ac:chgData name="FRADD, Joanne" userId="72bc480f-68cd-4f66-a5db-4df4010072c9" providerId="ADAL" clId="{1A25C00B-E3BC-460F-A391-70BD9EC014D5}" dt="2024-04-18T07:29:46.701" v="1361" actId="13244"/>
          <ac:spMkLst>
            <pc:docMk/>
            <pc:sldMk cId="3098441416" sldId="290"/>
            <ac:spMk id="5" creationId="{C4C2CCE0-E140-13B8-24D7-043A65FBB393}"/>
          </ac:spMkLst>
        </pc:spChg>
        <pc:spChg chg="add mod ord">
          <ac:chgData name="FRADD, Joanne" userId="72bc480f-68cd-4f66-a5db-4df4010072c9" providerId="ADAL" clId="{1A25C00B-E3BC-460F-A391-70BD9EC014D5}" dt="2024-04-18T07:29:49.677" v="1362" actId="13244"/>
          <ac:spMkLst>
            <pc:docMk/>
            <pc:sldMk cId="3098441416" sldId="290"/>
            <ac:spMk id="7" creationId="{59803E54-0823-38C7-3F49-7E1FC774AC7A}"/>
          </ac:spMkLst>
        </pc:spChg>
        <pc:graphicFrameChg chg="mod modGraphic">
          <ac:chgData name="FRADD, Joanne" userId="72bc480f-68cd-4f66-a5db-4df4010072c9" providerId="ADAL" clId="{1A25C00B-E3BC-460F-A391-70BD9EC014D5}" dt="2024-04-15T09:28:49.650" v="1305" actId="1076"/>
          <ac:graphicFrameMkLst>
            <pc:docMk/>
            <pc:sldMk cId="3098441416" sldId="290"/>
            <ac:graphicFrameMk id="3" creationId="{6D9C6AA8-E8BE-968A-2665-9BE40A34A7C7}"/>
          </ac:graphicFrameMkLst>
        </pc:graphicFrameChg>
        <pc:picChg chg="mod">
          <ac:chgData name="FRADD, Joanne" userId="72bc480f-68cd-4f66-a5db-4df4010072c9" providerId="ADAL" clId="{1A25C00B-E3BC-460F-A391-70BD9EC014D5}" dt="2024-04-18T07:29:58.534" v="1366" actId="962"/>
          <ac:picMkLst>
            <pc:docMk/>
            <pc:sldMk cId="3098441416" sldId="290"/>
            <ac:picMk id="6" creationId="{83C80F6E-A98B-1DA4-C41E-F06737F8EEC9}"/>
          </ac:picMkLst>
        </pc:picChg>
      </pc:sldChg>
      <pc:sldChg chg="modSp mod">
        <pc:chgData name="FRADD, Joanne" userId="72bc480f-68cd-4f66-a5db-4df4010072c9" providerId="ADAL" clId="{1A25C00B-E3BC-460F-A391-70BD9EC014D5}" dt="2024-04-18T07:26:22.022" v="1348" actId="13244"/>
        <pc:sldMkLst>
          <pc:docMk/>
          <pc:sldMk cId="1476742304" sldId="291"/>
        </pc:sldMkLst>
        <pc:spChg chg="ord">
          <ac:chgData name="FRADD, Joanne" userId="72bc480f-68cd-4f66-a5db-4df4010072c9" providerId="ADAL" clId="{1A25C00B-E3BC-460F-A391-70BD9EC014D5}" dt="2024-04-18T07:26:22.022" v="1348" actId="13244"/>
          <ac:spMkLst>
            <pc:docMk/>
            <pc:sldMk cId="1476742304" sldId="291"/>
            <ac:spMk id="5" creationId="{C776CFD5-3972-7BBB-8F27-1AF669A5AA74}"/>
          </ac:spMkLst>
        </pc:spChg>
        <pc:graphicFrameChg chg="modGraphic">
          <ac:chgData name="FRADD, Joanne" userId="72bc480f-68cd-4f66-a5db-4df4010072c9" providerId="ADAL" clId="{1A25C00B-E3BC-460F-A391-70BD9EC014D5}" dt="2024-04-15T09:24:21.156" v="1254" actId="207"/>
          <ac:graphicFrameMkLst>
            <pc:docMk/>
            <pc:sldMk cId="1476742304" sldId="291"/>
            <ac:graphicFrameMk id="4" creationId="{1685CB45-ECED-DA64-CE2C-F97287E43B5F}"/>
          </ac:graphicFrameMkLst>
        </pc:graphicFrameChg>
        <pc:picChg chg="mod">
          <ac:chgData name="FRADD, Joanne" userId="72bc480f-68cd-4f66-a5db-4df4010072c9" providerId="ADAL" clId="{1A25C00B-E3BC-460F-A391-70BD9EC014D5}" dt="2024-04-15T07:35:35.951" v="1021" actId="962"/>
          <ac:picMkLst>
            <pc:docMk/>
            <pc:sldMk cId="1476742304" sldId="291"/>
            <ac:picMk id="6" creationId="{5BF1E6C5-3832-77CB-9E83-EF42ED408EA1}"/>
          </ac:picMkLst>
        </pc:picChg>
      </pc:sldChg>
      <pc:sldChg chg="modSp mod">
        <pc:chgData name="FRADD, Joanne" userId="72bc480f-68cd-4f66-a5db-4df4010072c9" providerId="ADAL" clId="{1A25C00B-E3BC-460F-A391-70BD9EC014D5}" dt="2024-04-22T08:33:47.238" v="1394" actId="962"/>
        <pc:sldMkLst>
          <pc:docMk/>
          <pc:sldMk cId="1875464180" sldId="292"/>
        </pc:sldMkLst>
        <pc:graphicFrameChg chg="mod ord">
          <ac:chgData name="FRADD, Joanne" userId="72bc480f-68cd-4f66-a5db-4df4010072c9" providerId="ADAL" clId="{1A25C00B-E3BC-460F-A391-70BD9EC014D5}" dt="2024-04-22T08:33:47.238" v="1394" actId="962"/>
          <ac:graphicFrameMkLst>
            <pc:docMk/>
            <pc:sldMk cId="1875464180" sldId="292"/>
            <ac:graphicFrameMk id="5" creationId="{8A63B3F1-A0CB-AF5A-5CC6-9FE6D66A2635}"/>
          </ac:graphicFrameMkLst>
        </pc:graphicFrameChg>
      </pc:sldChg>
    </pc:docChg>
  </pc:docChgLst>
  <pc:docChgLst>
    <pc:chgData name="FRADD, Joanne" userId="72bc480f-68cd-4f66-a5db-4df4010072c9" providerId="ADAL" clId="{FE6795A9-DE50-4F55-B7DB-E6C31F03B9CF}"/>
    <pc:docChg chg="custSel modSld">
      <pc:chgData name="FRADD, Joanne" userId="72bc480f-68cd-4f66-a5db-4df4010072c9" providerId="ADAL" clId="{FE6795A9-DE50-4F55-B7DB-E6C31F03B9CF}" dt="2024-05-07T09:22:48.774" v="120"/>
      <pc:docMkLst>
        <pc:docMk/>
      </pc:docMkLst>
      <pc:sldChg chg="modNotesTx">
        <pc:chgData name="FRADD, Joanne" userId="72bc480f-68cd-4f66-a5db-4df4010072c9" providerId="ADAL" clId="{FE6795A9-DE50-4F55-B7DB-E6C31F03B9CF}" dt="2024-05-07T09:22:48.774" v="120"/>
        <pc:sldMkLst>
          <pc:docMk/>
          <pc:sldMk cId="3553693733" sldId="264"/>
        </pc:sldMkLst>
      </pc:sldChg>
      <pc:sldChg chg="delSp modSp mod">
        <pc:chgData name="FRADD, Joanne" userId="72bc480f-68cd-4f66-a5db-4df4010072c9" providerId="ADAL" clId="{FE6795A9-DE50-4F55-B7DB-E6C31F03B9CF}" dt="2024-05-07T08:11:55.348" v="42" actId="1076"/>
        <pc:sldMkLst>
          <pc:docMk/>
          <pc:sldMk cId="2606021392" sldId="286"/>
        </pc:sldMkLst>
        <pc:spChg chg="mod">
          <ac:chgData name="FRADD, Joanne" userId="72bc480f-68cd-4f66-a5db-4df4010072c9" providerId="ADAL" clId="{FE6795A9-DE50-4F55-B7DB-E6C31F03B9CF}" dt="2024-05-07T08:11:48.549" v="40" actId="1076"/>
          <ac:spMkLst>
            <pc:docMk/>
            <pc:sldMk cId="2606021392" sldId="286"/>
            <ac:spMk id="8" creationId="{DA4DFC37-2B56-0D89-6002-81BF6D0B88FC}"/>
          </ac:spMkLst>
        </pc:spChg>
        <pc:spChg chg="del">
          <ac:chgData name="FRADD, Joanne" userId="72bc480f-68cd-4f66-a5db-4df4010072c9" providerId="ADAL" clId="{FE6795A9-DE50-4F55-B7DB-E6C31F03B9CF}" dt="2024-05-07T08:11:04.735" v="32" actId="478"/>
          <ac:spMkLst>
            <pc:docMk/>
            <pc:sldMk cId="2606021392" sldId="286"/>
            <ac:spMk id="11" creationId="{576D0024-8E8D-C271-CFBA-FE7438DEEFC5}"/>
          </ac:spMkLst>
        </pc:spChg>
        <pc:spChg chg="mod">
          <ac:chgData name="FRADD, Joanne" userId="72bc480f-68cd-4f66-a5db-4df4010072c9" providerId="ADAL" clId="{FE6795A9-DE50-4F55-B7DB-E6C31F03B9CF}" dt="2024-05-07T08:11:52.470" v="41" actId="1076"/>
          <ac:spMkLst>
            <pc:docMk/>
            <pc:sldMk cId="2606021392" sldId="286"/>
            <ac:spMk id="14" creationId="{A774638D-17D8-5C4A-1922-4F53D3DFDEFE}"/>
          </ac:spMkLst>
        </pc:spChg>
        <pc:spChg chg="del">
          <ac:chgData name="FRADD, Joanne" userId="72bc480f-68cd-4f66-a5db-4df4010072c9" providerId="ADAL" clId="{FE6795A9-DE50-4F55-B7DB-E6C31F03B9CF}" dt="2024-05-07T08:11:00.461" v="31" actId="478"/>
          <ac:spMkLst>
            <pc:docMk/>
            <pc:sldMk cId="2606021392" sldId="286"/>
            <ac:spMk id="15" creationId="{6FA4CB7E-2082-5DF5-CD12-446BB5CC6850}"/>
          </ac:spMkLst>
        </pc:spChg>
        <pc:spChg chg="mod">
          <ac:chgData name="FRADD, Joanne" userId="72bc480f-68cd-4f66-a5db-4df4010072c9" providerId="ADAL" clId="{FE6795A9-DE50-4F55-B7DB-E6C31F03B9CF}" dt="2024-05-07T08:11:34.956" v="38" actId="20577"/>
          <ac:spMkLst>
            <pc:docMk/>
            <pc:sldMk cId="2606021392" sldId="286"/>
            <ac:spMk id="20" creationId="{683D5C0F-F9B0-5D8E-DBED-20B3D99BAB46}"/>
          </ac:spMkLst>
        </pc:spChg>
        <pc:spChg chg="mod">
          <ac:chgData name="FRADD, Joanne" userId="72bc480f-68cd-4f66-a5db-4df4010072c9" providerId="ADAL" clId="{FE6795A9-DE50-4F55-B7DB-E6C31F03B9CF}" dt="2024-05-07T08:11:55.348" v="42" actId="1076"/>
          <ac:spMkLst>
            <pc:docMk/>
            <pc:sldMk cId="2606021392" sldId="286"/>
            <ac:spMk id="21" creationId="{BB4D54CC-9A2A-ECE4-74EA-EFAD6DBA2AD2}"/>
          </ac:spMkLst>
        </pc:spChg>
        <pc:spChg chg="mod">
          <ac:chgData name="FRADD, Joanne" userId="72bc480f-68cd-4f66-a5db-4df4010072c9" providerId="ADAL" clId="{FE6795A9-DE50-4F55-B7DB-E6C31F03B9CF}" dt="2024-05-07T08:11:20.416" v="34" actId="1076"/>
          <ac:spMkLst>
            <pc:docMk/>
            <pc:sldMk cId="2606021392" sldId="286"/>
            <ac:spMk id="26" creationId="{F17D39B7-4AFE-61D3-9153-858D164C96E2}"/>
          </ac:spMkLst>
        </pc:spChg>
      </pc:sldChg>
      <pc:sldChg chg="modSp mod">
        <pc:chgData name="FRADD, Joanne" userId="72bc480f-68cd-4f66-a5db-4df4010072c9" providerId="ADAL" clId="{FE6795A9-DE50-4F55-B7DB-E6C31F03B9CF}" dt="2024-05-07T09:11:16.333" v="119" actId="20577"/>
        <pc:sldMkLst>
          <pc:docMk/>
          <pc:sldMk cId="3978761934" sldId="289"/>
        </pc:sldMkLst>
        <pc:spChg chg="mod">
          <ac:chgData name="FRADD, Joanne" userId="72bc480f-68cd-4f66-a5db-4df4010072c9" providerId="ADAL" clId="{FE6795A9-DE50-4F55-B7DB-E6C31F03B9CF}" dt="2024-05-07T08:13:35.064" v="62" actId="255"/>
          <ac:spMkLst>
            <pc:docMk/>
            <pc:sldMk cId="3978761934" sldId="289"/>
            <ac:spMk id="2" creationId="{D080C704-0548-5678-A7B1-A2221EE27B2B}"/>
          </ac:spMkLst>
        </pc:spChg>
        <pc:spChg chg="mod">
          <ac:chgData name="FRADD, Joanne" userId="72bc480f-68cd-4f66-a5db-4df4010072c9" providerId="ADAL" clId="{FE6795A9-DE50-4F55-B7DB-E6C31F03B9CF}" dt="2024-05-07T08:14:06.963" v="84" actId="1076"/>
          <ac:spMkLst>
            <pc:docMk/>
            <pc:sldMk cId="3978761934" sldId="289"/>
            <ac:spMk id="24" creationId="{6EA07964-51FD-3621-1764-2B35574D4975}"/>
          </ac:spMkLst>
        </pc:spChg>
        <pc:spChg chg="mod">
          <ac:chgData name="FRADD, Joanne" userId="72bc480f-68cd-4f66-a5db-4df4010072c9" providerId="ADAL" clId="{FE6795A9-DE50-4F55-B7DB-E6C31F03B9CF}" dt="2024-05-07T09:11:16.333" v="119" actId="20577"/>
          <ac:spMkLst>
            <pc:docMk/>
            <pc:sldMk cId="3978761934" sldId="289"/>
            <ac:spMk id="37" creationId="{387EEA73-43C0-65D1-FA08-E99C93F8F5FD}"/>
          </ac:spMkLst>
        </pc:spChg>
      </pc:sldChg>
      <pc:sldChg chg="modSp mod">
        <pc:chgData name="FRADD, Joanne" userId="72bc480f-68cd-4f66-a5db-4df4010072c9" providerId="ADAL" clId="{FE6795A9-DE50-4F55-B7DB-E6C31F03B9CF}" dt="2024-05-07T08:07:11.372" v="1" actId="20577"/>
        <pc:sldMkLst>
          <pc:docMk/>
          <pc:sldMk cId="1875464180" sldId="292"/>
        </pc:sldMkLst>
        <pc:graphicFrameChg chg="mod modGraphic">
          <ac:chgData name="FRADD, Joanne" userId="72bc480f-68cd-4f66-a5db-4df4010072c9" providerId="ADAL" clId="{FE6795A9-DE50-4F55-B7DB-E6C31F03B9CF}" dt="2024-05-07T08:07:11.372" v="1" actId="20577"/>
          <ac:graphicFrameMkLst>
            <pc:docMk/>
            <pc:sldMk cId="1875464180" sldId="292"/>
            <ac:graphicFrameMk id="5" creationId="{8A63B3F1-A0CB-AF5A-5CC6-9FE6D66A2635}"/>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BF794-B772-49BF-959B-C36295E118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b-NO"/>
        </a:p>
      </dgm:t>
    </dgm:pt>
    <dgm:pt modelId="{9CBE4882-0859-455A-AA21-9D7752673D19}">
      <dgm:prSet phldrT="[Text]"/>
      <dgm:spPr>
        <a:solidFill>
          <a:schemeClr val="accent2"/>
        </a:solidFill>
      </dgm:spPr>
      <dgm:t>
        <a:bodyPr/>
        <a:lstStyle/>
        <a:p>
          <a:r>
            <a:rPr lang="nb-NO" dirty="0">
              <a:solidFill>
                <a:schemeClr val="tx1"/>
              </a:solidFill>
            </a:rPr>
            <a:t>Undergraduate degrees</a:t>
          </a:r>
        </a:p>
      </dgm:t>
    </dgm:pt>
    <dgm:pt modelId="{EBD563A8-E3D1-4546-91FE-9DDAEF79AF71}" type="parTrans" cxnId="{E412FB31-A7D3-4350-B041-93330C7E7EA6}">
      <dgm:prSet/>
      <dgm:spPr/>
      <dgm:t>
        <a:bodyPr/>
        <a:lstStyle/>
        <a:p>
          <a:endParaRPr lang="nb-NO"/>
        </a:p>
      </dgm:t>
    </dgm:pt>
    <dgm:pt modelId="{64EFC5B3-50FE-4F07-887C-12DFBD566B88}" type="sibTrans" cxnId="{E412FB31-A7D3-4350-B041-93330C7E7EA6}">
      <dgm:prSet/>
      <dgm:spPr/>
      <dgm:t>
        <a:bodyPr/>
        <a:lstStyle/>
        <a:p>
          <a:endParaRPr lang="nb-NO"/>
        </a:p>
      </dgm:t>
    </dgm:pt>
    <dgm:pt modelId="{BA63B697-DA0D-418B-9CE9-C344049D4A1E}">
      <dgm:prSet phldrT="[Text]"/>
      <dgm:spPr>
        <a:solidFill>
          <a:schemeClr val="accent2"/>
        </a:solidFill>
      </dgm:spPr>
      <dgm:t>
        <a:bodyPr/>
        <a:lstStyle/>
        <a:p>
          <a:r>
            <a:rPr lang="nb-NO" dirty="0">
              <a:solidFill>
                <a:schemeClr val="tx1"/>
              </a:solidFill>
            </a:rPr>
            <a:t>Apprenticeships</a:t>
          </a:r>
        </a:p>
      </dgm:t>
    </dgm:pt>
    <dgm:pt modelId="{9CBCF80E-9537-4AF4-8AAE-46B293296DA6}" type="parTrans" cxnId="{4A0DABD2-DE09-4781-8626-4EFD9CA938C0}">
      <dgm:prSet/>
      <dgm:spPr/>
      <dgm:t>
        <a:bodyPr/>
        <a:lstStyle/>
        <a:p>
          <a:endParaRPr lang="nb-NO"/>
        </a:p>
      </dgm:t>
    </dgm:pt>
    <dgm:pt modelId="{9A7F9B8E-19B7-4ACD-990A-66BA07D6C2F2}" type="sibTrans" cxnId="{4A0DABD2-DE09-4781-8626-4EFD9CA938C0}">
      <dgm:prSet/>
      <dgm:spPr/>
      <dgm:t>
        <a:bodyPr/>
        <a:lstStyle/>
        <a:p>
          <a:endParaRPr lang="nb-NO"/>
        </a:p>
      </dgm:t>
    </dgm:pt>
    <dgm:pt modelId="{B42A749E-923A-4E8C-8510-E037DA0C3EE3}">
      <dgm:prSet phldrT="[Text]"/>
      <dgm:spPr>
        <a:solidFill>
          <a:schemeClr val="accent2"/>
        </a:solidFill>
      </dgm:spPr>
      <dgm:t>
        <a:bodyPr/>
        <a:lstStyle/>
        <a:p>
          <a:r>
            <a:rPr lang="nb-NO" dirty="0">
              <a:solidFill>
                <a:schemeClr val="tx1"/>
              </a:solidFill>
            </a:rPr>
            <a:t>Work</a:t>
          </a:r>
        </a:p>
      </dgm:t>
    </dgm:pt>
    <dgm:pt modelId="{B54862AD-7276-4AC3-B5FB-E2E3ACDFFAE6}" type="parTrans" cxnId="{CCF1C673-C6AF-4296-BC32-37A10E26F632}">
      <dgm:prSet/>
      <dgm:spPr/>
      <dgm:t>
        <a:bodyPr/>
        <a:lstStyle/>
        <a:p>
          <a:endParaRPr lang="nb-NO"/>
        </a:p>
      </dgm:t>
    </dgm:pt>
    <dgm:pt modelId="{765DCB63-428B-4370-9A5D-C38F7B64BC6A}" type="sibTrans" cxnId="{CCF1C673-C6AF-4296-BC32-37A10E26F632}">
      <dgm:prSet/>
      <dgm:spPr/>
      <dgm:t>
        <a:bodyPr/>
        <a:lstStyle/>
        <a:p>
          <a:endParaRPr lang="nb-NO"/>
        </a:p>
      </dgm:t>
    </dgm:pt>
    <dgm:pt modelId="{D5013965-F057-4C66-AA28-D4966B64E3F7}">
      <dgm:prSet phldrT="[Text]"/>
      <dgm:spPr>
        <a:solidFill>
          <a:schemeClr val="accent2"/>
        </a:solidFill>
      </dgm:spPr>
      <dgm:t>
        <a:bodyPr/>
        <a:lstStyle/>
        <a:p>
          <a:r>
            <a:rPr lang="nb-NO" dirty="0">
              <a:solidFill>
                <a:schemeClr val="tx1"/>
              </a:solidFill>
            </a:rPr>
            <a:t>Other technical education e.g. HTQs</a:t>
          </a:r>
        </a:p>
      </dgm:t>
    </dgm:pt>
    <dgm:pt modelId="{72E71575-EF07-48CB-BB44-EE3942C85408}" type="parTrans" cxnId="{3E5D579B-FFE9-4F36-801C-FD6E33B34F1A}">
      <dgm:prSet/>
      <dgm:spPr/>
      <dgm:t>
        <a:bodyPr/>
        <a:lstStyle/>
        <a:p>
          <a:endParaRPr lang="nb-NO"/>
        </a:p>
      </dgm:t>
    </dgm:pt>
    <dgm:pt modelId="{48013CE9-24F3-41DA-9580-2775A3D84000}" type="sibTrans" cxnId="{3E5D579B-FFE9-4F36-801C-FD6E33B34F1A}">
      <dgm:prSet/>
      <dgm:spPr/>
      <dgm:t>
        <a:bodyPr/>
        <a:lstStyle/>
        <a:p>
          <a:endParaRPr lang="nb-NO"/>
        </a:p>
      </dgm:t>
    </dgm:pt>
    <dgm:pt modelId="{80D14CE6-7EC4-4C35-9BFE-0B2FFB110394}" type="pres">
      <dgm:prSet presAssocID="{644BF794-B772-49BF-959B-C36295E118CB}" presName="linear" presStyleCnt="0">
        <dgm:presLayoutVars>
          <dgm:animLvl val="lvl"/>
          <dgm:resizeHandles val="exact"/>
        </dgm:presLayoutVars>
      </dgm:prSet>
      <dgm:spPr/>
    </dgm:pt>
    <dgm:pt modelId="{D76147EF-7800-4882-A976-9B5B9830D95A}" type="pres">
      <dgm:prSet presAssocID="{9CBE4882-0859-455A-AA21-9D7752673D19}" presName="parentText" presStyleLbl="node1" presStyleIdx="0" presStyleCnt="4">
        <dgm:presLayoutVars>
          <dgm:chMax val="0"/>
          <dgm:bulletEnabled val="1"/>
        </dgm:presLayoutVars>
      </dgm:prSet>
      <dgm:spPr/>
    </dgm:pt>
    <dgm:pt modelId="{ED8FE436-A1C9-49FE-A72A-C3316EEBEE64}" type="pres">
      <dgm:prSet presAssocID="{64EFC5B3-50FE-4F07-887C-12DFBD566B88}" presName="spacer" presStyleCnt="0"/>
      <dgm:spPr/>
    </dgm:pt>
    <dgm:pt modelId="{DB66ED65-F63F-40E1-9942-6147C3C3CDC2}" type="pres">
      <dgm:prSet presAssocID="{BA63B697-DA0D-418B-9CE9-C344049D4A1E}" presName="parentText" presStyleLbl="node1" presStyleIdx="1" presStyleCnt="4">
        <dgm:presLayoutVars>
          <dgm:chMax val="0"/>
          <dgm:bulletEnabled val="1"/>
        </dgm:presLayoutVars>
      </dgm:prSet>
      <dgm:spPr/>
    </dgm:pt>
    <dgm:pt modelId="{E3337C6F-9BEE-460D-BFCC-CED625229886}" type="pres">
      <dgm:prSet presAssocID="{9A7F9B8E-19B7-4ACD-990A-66BA07D6C2F2}" presName="spacer" presStyleCnt="0"/>
      <dgm:spPr/>
    </dgm:pt>
    <dgm:pt modelId="{8C2FD9B6-2B5E-4C06-9C22-4EE68C1D7996}" type="pres">
      <dgm:prSet presAssocID="{B42A749E-923A-4E8C-8510-E037DA0C3EE3}" presName="parentText" presStyleLbl="node1" presStyleIdx="2" presStyleCnt="4">
        <dgm:presLayoutVars>
          <dgm:chMax val="0"/>
          <dgm:bulletEnabled val="1"/>
        </dgm:presLayoutVars>
      </dgm:prSet>
      <dgm:spPr/>
    </dgm:pt>
    <dgm:pt modelId="{FEC5CC1A-E6AE-4A70-BF63-D0504AF414B8}" type="pres">
      <dgm:prSet presAssocID="{765DCB63-428B-4370-9A5D-C38F7B64BC6A}" presName="spacer" presStyleCnt="0"/>
      <dgm:spPr/>
    </dgm:pt>
    <dgm:pt modelId="{42C45FC6-A63C-4883-98E5-C0FA8B9DCBA1}" type="pres">
      <dgm:prSet presAssocID="{D5013965-F057-4C66-AA28-D4966B64E3F7}" presName="parentText" presStyleLbl="node1" presStyleIdx="3" presStyleCnt="4">
        <dgm:presLayoutVars>
          <dgm:chMax val="0"/>
          <dgm:bulletEnabled val="1"/>
        </dgm:presLayoutVars>
      </dgm:prSet>
      <dgm:spPr/>
    </dgm:pt>
  </dgm:ptLst>
  <dgm:cxnLst>
    <dgm:cxn modelId="{56554E20-98B1-4463-899D-078EE924D941}" type="presOf" srcId="{B42A749E-923A-4E8C-8510-E037DA0C3EE3}" destId="{8C2FD9B6-2B5E-4C06-9C22-4EE68C1D7996}" srcOrd="0" destOrd="0" presId="urn:microsoft.com/office/officeart/2005/8/layout/vList2"/>
    <dgm:cxn modelId="{E412FB31-A7D3-4350-B041-93330C7E7EA6}" srcId="{644BF794-B772-49BF-959B-C36295E118CB}" destId="{9CBE4882-0859-455A-AA21-9D7752673D19}" srcOrd="0" destOrd="0" parTransId="{EBD563A8-E3D1-4546-91FE-9DDAEF79AF71}" sibTransId="{64EFC5B3-50FE-4F07-887C-12DFBD566B88}"/>
    <dgm:cxn modelId="{CCF1C673-C6AF-4296-BC32-37A10E26F632}" srcId="{644BF794-B772-49BF-959B-C36295E118CB}" destId="{B42A749E-923A-4E8C-8510-E037DA0C3EE3}" srcOrd="2" destOrd="0" parTransId="{B54862AD-7276-4AC3-B5FB-E2E3ACDFFAE6}" sibTransId="{765DCB63-428B-4370-9A5D-C38F7B64BC6A}"/>
    <dgm:cxn modelId="{40155C59-E13A-4122-AAD8-77A3CDB4F71E}" type="presOf" srcId="{9CBE4882-0859-455A-AA21-9D7752673D19}" destId="{D76147EF-7800-4882-A976-9B5B9830D95A}" srcOrd="0" destOrd="0" presId="urn:microsoft.com/office/officeart/2005/8/layout/vList2"/>
    <dgm:cxn modelId="{3E5D579B-FFE9-4F36-801C-FD6E33B34F1A}" srcId="{644BF794-B772-49BF-959B-C36295E118CB}" destId="{D5013965-F057-4C66-AA28-D4966B64E3F7}" srcOrd="3" destOrd="0" parTransId="{72E71575-EF07-48CB-BB44-EE3942C85408}" sibTransId="{48013CE9-24F3-41DA-9580-2775A3D84000}"/>
    <dgm:cxn modelId="{C7719AC5-39D4-4C71-944F-E5E944489B44}" type="presOf" srcId="{D5013965-F057-4C66-AA28-D4966B64E3F7}" destId="{42C45FC6-A63C-4883-98E5-C0FA8B9DCBA1}" srcOrd="0" destOrd="0" presId="urn:microsoft.com/office/officeart/2005/8/layout/vList2"/>
    <dgm:cxn modelId="{4A0DABD2-DE09-4781-8626-4EFD9CA938C0}" srcId="{644BF794-B772-49BF-959B-C36295E118CB}" destId="{BA63B697-DA0D-418B-9CE9-C344049D4A1E}" srcOrd="1" destOrd="0" parTransId="{9CBCF80E-9537-4AF4-8AAE-46B293296DA6}" sibTransId="{9A7F9B8E-19B7-4ACD-990A-66BA07D6C2F2}"/>
    <dgm:cxn modelId="{457EB8E6-0EC6-4D3C-8296-A028C594846B}" type="presOf" srcId="{BA63B697-DA0D-418B-9CE9-C344049D4A1E}" destId="{DB66ED65-F63F-40E1-9942-6147C3C3CDC2}" srcOrd="0" destOrd="0" presId="urn:microsoft.com/office/officeart/2005/8/layout/vList2"/>
    <dgm:cxn modelId="{93967EFA-B51F-48F1-98AE-D3690AAFCCB4}" type="presOf" srcId="{644BF794-B772-49BF-959B-C36295E118CB}" destId="{80D14CE6-7EC4-4C35-9BFE-0B2FFB110394}" srcOrd="0" destOrd="0" presId="urn:microsoft.com/office/officeart/2005/8/layout/vList2"/>
    <dgm:cxn modelId="{795D3862-608A-49DD-8367-1B184B8E76CB}" type="presParOf" srcId="{80D14CE6-7EC4-4C35-9BFE-0B2FFB110394}" destId="{D76147EF-7800-4882-A976-9B5B9830D95A}" srcOrd="0" destOrd="0" presId="urn:microsoft.com/office/officeart/2005/8/layout/vList2"/>
    <dgm:cxn modelId="{37AB04D4-A45D-4764-9B9A-B0AB3FEB7CDE}" type="presParOf" srcId="{80D14CE6-7EC4-4C35-9BFE-0B2FFB110394}" destId="{ED8FE436-A1C9-49FE-A72A-C3316EEBEE64}" srcOrd="1" destOrd="0" presId="urn:microsoft.com/office/officeart/2005/8/layout/vList2"/>
    <dgm:cxn modelId="{F8DF56C8-9B69-4F8E-AFD9-15507DE0AB6D}" type="presParOf" srcId="{80D14CE6-7EC4-4C35-9BFE-0B2FFB110394}" destId="{DB66ED65-F63F-40E1-9942-6147C3C3CDC2}" srcOrd="2" destOrd="0" presId="urn:microsoft.com/office/officeart/2005/8/layout/vList2"/>
    <dgm:cxn modelId="{DB60E08D-7F80-447C-AA7A-009B5F781129}" type="presParOf" srcId="{80D14CE6-7EC4-4C35-9BFE-0B2FFB110394}" destId="{E3337C6F-9BEE-460D-BFCC-CED625229886}" srcOrd="3" destOrd="0" presId="urn:microsoft.com/office/officeart/2005/8/layout/vList2"/>
    <dgm:cxn modelId="{B42BF769-2174-4E5E-AB83-C1691269C4BB}" type="presParOf" srcId="{80D14CE6-7EC4-4C35-9BFE-0B2FFB110394}" destId="{8C2FD9B6-2B5E-4C06-9C22-4EE68C1D7996}" srcOrd="4" destOrd="0" presId="urn:microsoft.com/office/officeart/2005/8/layout/vList2"/>
    <dgm:cxn modelId="{EE90AF05-BD2F-4074-A435-D4773602BC58}" type="presParOf" srcId="{80D14CE6-7EC4-4C35-9BFE-0B2FFB110394}" destId="{FEC5CC1A-E6AE-4A70-BF63-D0504AF414B8}" srcOrd="5" destOrd="0" presId="urn:microsoft.com/office/officeart/2005/8/layout/vList2"/>
    <dgm:cxn modelId="{CD7511D3-EF0C-4BE3-A9BD-30DF566A4FA0}" type="presParOf" srcId="{80D14CE6-7EC4-4C35-9BFE-0B2FFB110394}" destId="{42C45FC6-A63C-4883-98E5-C0FA8B9DCBA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147EF-7800-4882-A976-9B5B9830D95A}">
      <dsp:nvSpPr>
        <dsp:cNvPr id="0" name=""/>
        <dsp:cNvSpPr/>
      </dsp:nvSpPr>
      <dsp:spPr>
        <a:xfrm>
          <a:off x="0" y="31779"/>
          <a:ext cx="10515600" cy="98338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b-NO" sz="4100" kern="1200" dirty="0">
              <a:solidFill>
                <a:schemeClr val="tx1"/>
              </a:solidFill>
            </a:rPr>
            <a:t>Undergraduate degrees</a:t>
          </a:r>
        </a:p>
      </dsp:txBody>
      <dsp:txXfrm>
        <a:off x="48005" y="79784"/>
        <a:ext cx="10419590" cy="887374"/>
      </dsp:txXfrm>
    </dsp:sp>
    <dsp:sp modelId="{DB66ED65-F63F-40E1-9942-6147C3C3CDC2}">
      <dsp:nvSpPr>
        <dsp:cNvPr id="0" name=""/>
        <dsp:cNvSpPr/>
      </dsp:nvSpPr>
      <dsp:spPr>
        <a:xfrm>
          <a:off x="0" y="1133244"/>
          <a:ext cx="10515600" cy="98338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b-NO" sz="4100" kern="1200" dirty="0">
              <a:solidFill>
                <a:schemeClr val="tx1"/>
              </a:solidFill>
            </a:rPr>
            <a:t>Apprenticeships</a:t>
          </a:r>
        </a:p>
      </dsp:txBody>
      <dsp:txXfrm>
        <a:off x="48005" y="1181249"/>
        <a:ext cx="10419590" cy="887374"/>
      </dsp:txXfrm>
    </dsp:sp>
    <dsp:sp modelId="{8C2FD9B6-2B5E-4C06-9C22-4EE68C1D7996}">
      <dsp:nvSpPr>
        <dsp:cNvPr id="0" name=""/>
        <dsp:cNvSpPr/>
      </dsp:nvSpPr>
      <dsp:spPr>
        <a:xfrm>
          <a:off x="0" y="2234709"/>
          <a:ext cx="10515600" cy="98338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b-NO" sz="4100" kern="1200" dirty="0">
              <a:solidFill>
                <a:schemeClr val="tx1"/>
              </a:solidFill>
            </a:rPr>
            <a:t>Work</a:t>
          </a:r>
        </a:p>
      </dsp:txBody>
      <dsp:txXfrm>
        <a:off x="48005" y="2282714"/>
        <a:ext cx="10419590" cy="887374"/>
      </dsp:txXfrm>
    </dsp:sp>
    <dsp:sp modelId="{42C45FC6-A63C-4883-98E5-C0FA8B9DCBA1}">
      <dsp:nvSpPr>
        <dsp:cNvPr id="0" name=""/>
        <dsp:cNvSpPr/>
      </dsp:nvSpPr>
      <dsp:spPr>
        <a:xfrm>
          <a:off x="0" y="3336174"/>
          <a:ext cx="10515600" cy="98338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b-NO" sz="4100" kern="1200" dirty="0">
              <a:solidFill>
                <a:schemeClr val="tx1"/>
              </a:solidFill>
            </a:rPr>
            <a:t>Other technical education e.g. HTQs</a:t>
          </a:r>
        </a:p>
      </dsp:txBody>
      <dsp:txXfrm>
        <a:off x="48005" y="3384179"/>
        <a:ext cx="10419590" cy="8873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44664-86B4-4797-AFFE-C712922A6044}" type="datetimeFigureOut">
              <a:rPr lang="en-GB" smtClean="0"/>
              <a:t>07/05/2024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EA375-D3D0-497D-BD13-222FA3D6565D}" type="slidenum">
              <a:rPr lang="en-GB" smtClean="0"/>
              <a:t>‹#›</a:t>
            </a:fld>
            <a:endParaRPr lang="en-GB"/>
          </a:p>
        </p:txBody>
      </p:sp>
    </p:spTree>
    <p:extLst>
      <p:ext uri="{BB962C8B-B14F-4D97-AF65-F5344CB8AC3E}">
        <p14:creationId xmlns:p14="http://schemas.microsoft.com/office/powerpoint/2010/main" val="283392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mazingapprenticeships.com/app/uploads/2023/10/Higher-Technical-Qualifications-guide-1.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amazingapprenticeships.com/app/uploads/2023/10/HTQs-one-page-guide-1.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00FFFF"/>
                </a:highlight>
              </a:rPr>
              <a:t>Delivery note: This lesson should ideally be targeted at Year 12 students (Year 1 students in college), or Year 11 students, and be delivered early in the academic year.</a:t>
            </a:r>
            <a:endParaRPr lang="en-GB" b="1" dirty="0">
              <a:highlight>
                <a:srgbClr val="00FFFF"/>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D84D1-7E0F-4356-8B6E-AEBC6380CB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31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Image </a:t>
            </a:r>
            <a:r>
              <a:rPr lang="nb-NO" dirty="0" err="1"/>
              <a:t>licensed</a:t>
            </a:r>
            <a:r>
              <a:rPr lang="nb-NO" dirty="0"/>
              <a:t> under </a:t>
            </a:r>
            <a:r>
              <a:rPr lang="nb-NO" u="none" strike="noStrike" dirty="0" err="1">
                <a:solidFill>
                  <a:srgbClr val="006DAC"/>
                </a:solidFill>
                <a:effectLst/>
                <a:hlinkClick r:id="rId3"/>
              </a:rPr>
              <a:t>Attribution-NonCommercial-NoDerivs</a:t>
            </a:r>
            <a:r>
              <a:rPr lang="nb-NO" u="none" strike="noStrike" dirty="0">
                <a:solidFill>
                  <a:srgbClr val="006DAC"/>
                </a:solidFill>
                <a:effectLst/>
                <a:hlinkClick r:id="rId3"/>
              </a:rPr>
              <a:t> (CC BY-NC-ND 2.0)</a:t>
            </a:r>
            <a:r>
              <a:rPr lang="nb-NO" u="none" strike="noStrike" dirty="0">
                <a:solidFill>
                  <a:srgbClr val="006DAC"/>
                </a:solidFill>
                <a:effectLst/>
              </a:rPr>
              <a:t> from Toyota UK at </a:t>
            </a:r>
            <a:r>
              <a:rPr lang="nb-NO" dirty="0"/>
              <a:t>https://www.flickr.com/photos/toyotauk/6343125285</a:t>
            </a:r>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D84D1-7E0F-4356-8B6E-AEBC6380CB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81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D84D1-7E0F-4356-8B6E-AEBC6380CB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9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https://www.youtube.com/watch?v=43R8mJCddgA</a:t>
            </a:r>
          </a:p>
          <a:p>
            <a:endParaRPr lang="en-GB"/>
          </a:p>
        </p:txBody>
      </p:sp>
      <p:sp>
        <p:nvSpPr>
          <p:cNvPr id="4" name="Slide Number Placeholder 3"/>
          <p:cNvSpPr>
            <a:spLocks noGrp="1"/>
          </p:cNvSpPr>
          <p:nvPr>
            <p:ph type="sldNum" sz="quarter" idx="5"/>
          </p:nvPr>
        </p:nvSpPr>
        <p:spPr/>
        <p:txBody>
          <a:bodyPr/>
          <a:lstStyle/>
          <a:p>
            <a:fld id="{65EEA375-D3D0-497D-BD13-222FA3D6565D}" type="slidenum">
              <a:rPr lang="en-GB" smtClean="0"/>
              <a:t>12</a:t>
            </a:fld>
            <a:endParaRPr lang="en-GB"/>
          </a:p>
        </p:txBody>
      </p:sp>
    </p:spTree>
    <p:extLst>
      <p:ext uri="{BB962C8B-B14F-4D97-AF65-F5344CB8AC3E}">
        <p14:creationId xmlns:p14="http://schemas.microsoft.com/office/powerpoint/2010/main" val="240852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88E9C-2AFD-99FD-66A4-683D3549F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F5B14-889C-5988-40E8-78D9A51A3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DB241-787F-B258-6221-7E3077FAA0D5}"/>
              </a:ext>
            </a:extLst>
          </p:cNvPr>
          <p:cNvSpPr>
            <a:spLocks noGrp="1"/>
          </p:cNvSpPr>
          <p:nvPr>
            <p:ph type="body" idx="1"/>
          </p:nvPr>
        </p:nvSpPr>
        <p:spPr/>
        <p:txBody>
          <a:bodyPr/>
          <a:lstStyle/>
          <a:p>
            <a:r>
              <a:rPr lang="en-US" b="1" dirty="0"/>
              <a:t>Delivery note: If feasible, delivering this lesson in a computer room may help students find and navigate through online resources about HTQs more easily.</a:t>
            </a:r>
            <a:endParaRPr lang="en-GB" b="1" dirty="0"/>
          </a:p>
        </p:txBody>
      </p:sp>
      <p:sp>
        <p:nvSpPr>
          <p:cNvPr id="4" name="Slide Number Placeholder 3">
            <a:extLst>
              <a:ext uri="{FF2B5EF4-FFF2-40B4-BE49-F238E27FC236}">
                <a16:creationId xmlns:a16="http://schemas.microsoft.com/office/drawing/2014/main" id="{C0C5EEE0-78C9-15B9-ECC7-2CCAF0989B71}"/>
              </a:ext>
            </a:extLst>
          </p:cNvPr>
          <p:cNvSpPr>
            <a:spLocks noGrp="1"/>
          </p:cNvSpPr>
          <p:nvPr>
            <p:ph type="sldNum" sz="quarter" idx="5"/>
          </p:nvPr>
        </p:nvSpPr>
        <p:spPr/>
        <p:txBody>
          <a:bodyPr/>
          <a:lstStyle/>
          <a:p>
            <a:fld id="{65EEA375-D3D0-497D-BD13-222FA3D6565D}" type="slidenum">
              <a:rPr lang="en-GB" smtClean="0"/>
              <a:t>14</a:t>
            </a:fld>
            <a:endParaRPr lang="en-GB"/>
          </a:p>
        </p:txBody>
      </p:sp>
    </p:spTree>
    <p:extLst>
      <p:ext uri="{BB962C8B-B14F-4D97-AF65-F5344CB8AC3E}">
        <p14:creationId xmlns:p14="http://schemas.microsoft.com/office/powerpoint/2010/main" val="166407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EEA375-D3D0-497D-BD13-222FA3D6565D}" type="slidenum">
              <a:rPr lang="en-GB" smtClean="0"/>
              <a:t>16</a:t>
            </a:fld>
            <a:endParaRPr lang="en-GB"/>
          </a:p>
        </p:txBody>
      </p:sp>
    </p:spTree>
    <p:extLst>
      <p:ext uri="{BB962C8B-B14F-4D97-AF65-F5344CB8AC3E}">
        <p14:creationId xmlns:p14="http://schemas.microsoft.com/office/powerpoint/2010/main" val="63405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Delivery note: If time allows, consider incorporating a quiz into this section to review students’ learnings. </a:t>
            </a:r>
            <a:endParaRPr lang="en-GB" b="1" dirty="0"/>
          </a:p>
        </p:txBody>
      </p:sp>
      <p:sp>
        <p:nvSpPr>
          <p:cNvPr id="4" name="Slide Number Placeholder 3"/>
          <p:cNvSpPr>
            <a:spLocks noGrp="1"/>
          </p:cNvSpPr>
          <p:nvPr>
            <p:ph type="sldNum" sz="quarter" idx="5"/>
          </p:nvPr>
        </p:nvSpPr>
        <p:spPr/>
        <p:txBody>
          <a:bodyPr/>
          <a:lstStyle/>
          <a:p>
            <a:fld id="{65EEA375-D3D0-497D-BD13-222FA3D6565D}" type="slidenum">
              <a:rPr lang="en-GB" smtClean="0"/>
              <a:t>19</a:t>
            </a:fld>
            <a:endParaRPr lang="en-GB"/>
          </a:p>
        </p:txBody>
      </p:sp>
    </p:spTree>
    <p:extLst>
      <p:ext uri="{BB962C8B-B14F-4D97-AF65-F5344CB8AC3E}">
        <p14:creationId xmlns:p14="http://schemas.microsoft.com/office/powerpoint/2010/main" val="269184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t>Delivery note: Consider providing students with a summary leaflet about HTQs so they can look into further information in their own time. </a:t>
            </a:r>
          </a:p>
          <a:p>
            <a:pPr>
              <a:lnSpc>
                <a:spcPct val="107000"/>
              </a:lnSpc>
              <a:spcAft>
                <a:spcPts val="800"/>
              </a:spcAft>
            </a:pPr>
            <a:r>
              <a:rPr lang="en-US" sz="1200" b="0" kern="100" dirty="0">
                <a:effectLst/>
                <a:latin typeface="Calibri" panose="020F0502020204030204" pitchFamily="34" charset="0"/>
                <a:ea typeface="Calibri" panose="020F0502020204030204" pitchFamily="34" charset="0"/>
                <a:cs typeface="Calibri" panose="020F0502020204030204" pitchFamily="34" charset="0"/>
              </a:rPr>
              <a:t>-A</a:t>
            </a:r>
            <a:r>
              <a:rPr lang="en-GB" sz="1200" b="0" kern="100" dirty="0">
                <a:effectLst/>
                <a:latin typeface="Calibri" panose="020F0502020204030204" pitchFamily="34" charset="0"/>
                <a:ea typeface="Calibri" panose="020F0502020204030204" pitchFamily="34" charset="0"/>
                <a:cs typeface="Calibri" panose="020F0502020204030204" pitchFamily="34" charset="0"/>
              </a:rPr>
              <a:t>mazing Apprenticeships have created a comprehensive HTQ guide, here: </a:t>
            </a:r>
            <a:r>
              <a:rPr lang="nb-NO" sz="1200" b="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Updated Higher Technical Qualifications guide (amazingapprenticeships.com)</a:t>
            </a:r>
            <a:r>
              <a:rPr lang="nb-NO" sz="1200" b="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GB" sz="1200" b="0" dirty="0">
                <a:effectLst/>
                <a:latin typeface="Calibri" panose="020F0502020204030204" pitchFamily="34" charset="0"/>
                <a:ea typeface="Calibri" panose="020F0502020204030204" pitchFamily="34" charset="0"/>
              </a:rPr>
              <a:t>They have also created a one-page handout that might be suitable for students, here: </a:t>
            </a:r>
            <a:r>
              <a:rPr lang="nb-NO" sz="1200" b="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HTQ 1 page (amazingapprenticeships.com)</a:t>
            </a:r>
            <a:endParaRPr lang="en-US" b="0" dirty="0"/>
          </a:p>
          <a:p>
            <a:endParaRPr lang="en-GB" dirty="0"/>
          </a:p>
        </p:txBody>
      </p:sp>
      <p:sp>
        <p:nvSpPr>
          <p:cNvPr id="4" name="Slide Number Placeholder 3"/>
          <p:cNvSpPr>
            <a:spLocks noGrp="1"/>
          </p:cNvSpPr>
          <p:nvPr>
            <p:ph type="sldNum" sz="quarter" idx="5"/>
          </p:nvPr>
        </p:nvSpPr>
        <p:spPr/>
        <p:txBody>
          <a:bodyPr/>
          <a:lstStyle/>
          <a:p>
            <a:fld id="{65EEA375-D3D0-497D-BD13-222FA3D6565D}" type="slidenum">
              <a:rPr lang="en-GB" smtClean="0"/>
              <a:t>21</a:t>
            </a:fld>
            <a:endParaRPr lang="en-GB"/>
          </a:p>
        </p:txBody>
      </p:sp>
    </p:spTree>
    <p:extLst>
      <p:ext uri="{BB962C8B-B14F-4D97-AF65-F5344CB8AC3E}">
        <p14:creationId xmlns:p14="http://schemas.microsoft.com/office/powerpoint/2010/main" val="423539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727F-92C2-FAEF-E081-F592FB86C8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CDF864B1-C819-9B04-4E50-9A33587BA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E75F96EB-B695-B091-4989-77E67E0D1901}"/>
              </a:ext>
            </a:extLst>
          </p:cNvPr>
          <p:cNvSpPr>
            <a:spLocks noGrp="1"/>
          </p:cNvSpPr>
          <p:nvPr>
            <p:ph type="dt" sz="half" idx="10"/>
          </p:nvPr>
        </p:nvSpPr>
        <p:spPr/>
        <p:txBody>
          <a:bodyPr/>
          <a:lstStyle/>
          <a:p>
            <a:fld id="{E1AA1CA1-27C4-4DBF-8D90-2ED00C5BA83D}" type="datetimeFigureOut">
              <a:rPr lang="nb-NO" smtClean="0"/>
              <a:t>07.05.2024</a:t>
            </a:fld>
            <a:endParaRPr lang="nb-NO"/>
          </a:p>
        </p:txBody>
      </p:sp>
      <p:sp>
        <p:nvSpPr>
          <p:cNvPr id="5" name="Footer Placeholder 4">
            <a:extLst>
              <a:ext uri="{FF2B5EF4-FFF2-40B4-BE49-F238E27FC236}">
                <a16:creationId xmlns:a16="http://schemas.microsoft.com/office/drawing/2014/main" id="{42E14493-7A77-F29C-AAAE-70F13150906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E807724-AEF2-FBC7-5FA6-184B6A38A889}"/>
              </a:ext>
            </a:extLst>
          </p:cNvPr>
          <p:cNvSpPr>
            <a:spLocks noGrp="1"/>
          </p:cNvSpPr>
          <p:nvPr>
            <p:ph type="sldNum" sz="quarter" idx="12"/>
          </p:nvPr>
        </p:nvSpPr>
        <p:spPr/>
        <p:txBody>
          <a:bodyPr/>
          <a:lstStyle/>
          <a:p>
            <a:fld id="{CB588845-B1C0-47A1-8486-A744E3F378BF}" type="slidenum">
              <a:rPr lang="nb-NO" smtClean="0"/>
              <a:t>‹#›</a:t>
            </a:fld>
            <a:endParaRPr lang="nb-NO"/>
          </a:p>
        </p:txBody>
      </p:sp>
    </p:spTree>
    <p:extLst>
      <p:ext uri="{BB962C8B-B14F-4D97-AF65-F5344CB8AC3E}">
        <p14:creationId xmlns:p14="http://schemas.microsoft.com/office/powerpoint/2010/main" val="7571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43AF-94D7-CFB3-65C4-EDAD33FD885F}"/>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3587DFDA-D625-EDAD-B882-19DEE478C2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62D547A7-3583-83F7-E916-57DE70D367FC}"/>
              </a:ext>
            </a:extLst>
          </p:cNvPr>
          <p:cNvSpPr>
            <a:spLocks noGrp="1"/>
          </p:cNvSpPr>
          <p:nvPr>
            <p:ph type="dt" sz="half" idx="10"/>
          </p:nvPr>
        </p:nvSpPr>
        <p:spPr/>
        <p:txBody>
          <a:bodyPr/>
          <a:lstStyle/>
          <a:p>
            <a:fld id="{E1AA1CA1-27C4-4DBF-8D90-2ED00C5BA83D}" type="datetimeFigureOut">
              <a:rPr lang="nb-NO" smtClean="0"/>
              <a:t>07.05.2024</a:t>
            </a:fld>
            <a:endParaRPr lang="nb-NO"/>
          </a:p>
        </p:txBody>
      </p:sp>
      <p:sp>
        <p:nvSpPr>
          <p:cNvPr id="5" name="Footer Placeholder 4">
            <a:extLst>
              <a:ext uri="{FF2B5EF4-FFF2-40B4-BE49-F238E27FC236}">
                <a16:creationId xmlns:a16="http://schemas.microsoft.com/office/drawing/2014/main" id="{AE2CF9F2-CCFA-41D2-7D93-BAAD91DD4A35}"/>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41B6C97-BC0A-620F-A3DD-B985590CBD3D}"/>
              </a:ext>
            </a:extLst>
          </p:cNvPr>
          <p:cNvSpPr>
            <a:spLocks noGrp="1"/>
          </p:cNvSpPr>
          <p:nvPr>
            <p:ph type="sldNum" sz="quarter" idx="12"/>
          </p:nvPr>
        </p:nvSpPr>
        <p:spPr/>
        <p:txBody>
          <a:bodyPr/>
          <a:lstStyle/>
          <a:p>
            <a:fld id="{CB588845-B1C0-47A1-8486-A744E3F378BF}" type="slidenum">
              <a:rPr lang="nb-NO" smtClean="0"/>
              <a:t>‹#›</a:t>
            </a:fld>
            <a:endParaRPr lang="nb-NO"/>
          </a:p>
        </p:txBody>
      </p:sp>
    </p:spTree>
    <p:extLst>
      <p:ext uri="{BB962C8B-B14F-4D97-AF65-F5344CB8AC3E}">
        <p14:creationId xmlns:p14="http://schemas.microsoft.com/office/powerpoint/2010/main" val="43638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8B21-63BD-3A56-60CA-FF8A524F6B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6EE254F1-2DC8-7B0C-376C-B878740467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E0D5DB94-41D2-9A9B-6BE5-F4D88855CF90}"/>
              </a:ext>
            </a:extLst>
          </p:cNvPr>
          <p:cNvSpPr>
            <a:spLocks noGrp="1"/>
          </p:cNvSpPr>
          <p:nvPr>
            <p:ph type="dt" sz="half" idx="10"/>
          </p:nvPr>
        </p:nvSpPr>
        <p:spPr/>
        <p:txBody>
          <a:bodyPr/>
          <a:lstStyle/>
          <a:p>
            <a:fld id="{E1AA1CA1-27C4-4DBF-8D90-2ED00C5BA83D}" type="datetimeFigureOut">
              <a:rPr lang="nb-NO" smtClean="0"/>
              <a:t>07.05.2024</a:t>
            </a:fld>
            <a:endParaRPr lang="nb-NO"/>
          </a:p>
        </p:txBody>
      </p:sp>
      <p:sp>
        <p:nvSpPr>
          <p:cNvPr id="5" name="Footer Placeholder 4">
            <a:extLst>
              <a:ext uri="{FF2B5EF4-FFF2-40B4-BE49-F238E27FC236}">
                <a16:creationId xmlns:a16="http://schemas.microsoft.com/office/drawing/2014/main" id="{D94CFBAD-D36C-DB85-807E-C6197307ABC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180D795-700B-A1BE-F8DF-A50590130DC4}"/>
              </a:ext>
            </a:extLst>
          </p:cNvPr>
          <p:cNvSpPr>
            <a:spLocks noGrp="1"/>
          </p:cNvSpPr>
          <p:nvPr>
            <p:ph type="sldNum" sz="quarter" idx="12"/>
          </p:nvPr>
        </p:nvSpPr>
        <p:spPr/>
        <p:txBody>
          <a:bodyPr/>
          <a:lstStyle/>
          <a:p>
            <a:fld id="{CB588845-B1C0-47A1-8486-A744E3F378BF}" type="slidenum">
              <a:rPr lang="nb-NO" smtClean="0"/>
              <a:t>‹#›</a:t>
            </a:fld>
            <a:endParaRPr lang="nb-NO"/>
          </a:p>
        </p:txBody>
      </p:sp>
    </p:spTree>
    <p:extLst>
      <p:ext uri="{BB962C8B-B14F-4D97-AF65-F5344CB8AC3E}">
        <p14:creationId xmlns:p14="http://schemas.microsoft.com/office/powerpoint/2010/main" val="298564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8ED0-AEA0-89E6-644E-9B3591C21CAE}"/>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5472DEE4-69FF-7767-952D-E7DE3637B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E349A99-DBF2-7687-244E-4927344CEE5E}"/>
              </a:ext>
            </a:extLst>
          </p:cNvPr>
          <p:cNvSpPr>
            <a:spLocks noGrp="1"/>
          </p:cNvSpPr>
          <p:nvPr>
            <p:ph type="dt" sz="half" idx="10"/>
          </p:nvPr>
        </p:nvSpPr>
        <p:spPr/>
        <p:txBody>
          <a:bodyPr/>
          <a:lstStyle/>
          <a:p>
            <a:fld id="{E1AA1CA1-27C4-4DBF-8D90-2ED00C5BA83D}" type="datetimeFigureOut">
              <a:rPr lang="nb-NO" smtClean="0"/>
              <a:t>07.05.2024</a:t>
            </a:fld>
            <a:endParaRPr lang="nb-NO"/>
          </a:p>
        </p:txBody>
      </p:sp>
      <p:sp>
        <p:nvSpPr>
          <p:cNvPr id="5" name="Footer Placeholder 4">
            <a:extLst>
              <a:ext uri="{FF2B5EF4-FFF2-40B4-BE49-F238E27FC236}">
                <a16:creationId xmlns:a16="http://schemas.microsoft.com/office/drawing/2014/main" id="{44BFE153-111A-D824-0BEB-16875E7AF1F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13E3271-1FAC-FCBE-B400-8527655B3280}"/>
              </a:ext>
            </a:extLst>
          </p:cNvPr>
          <p:cNvSpPr>
            <a:spLocks noGrp="1"/>
          </p:cNvSpPr>
          <p:nvPr>
            <p:ph type="sldNum" sz="quarter" idx="12"/>
          </p:nvPr>
        </p:nvSpPr>
        <p:spPr/>
        <p:txBody>
          <a:bodyPr/>
          <a:lstStyle>
            <a:lvl1pPr>
              <a:defRPr>
                <a:solidFill>
                  <a:schemeClr val="tx1"/>
                </a:solidFill>
              </a:defRPr>
            </a:lvl1pPr>
          </a:lstStyle>
          <a:p>
            <a:fld id="{CB588845-B1C0-47A1-8486-A744E3F378BF}" type="slidenum">
              <a:rPr lang="nb-NO" smtClean="0"/>
              <a:pPr/>
              <a:t>‹#›</a:t>
            </a:fld>
            <a:endParaRPr lang="nb-NO"/>
          </a:p>
        </p:txBody>
      </p:sp>
    </p:spTree>
    <p:extLst>
      <p:ext uri="{BB962C8B-B14F-4D97-AF65-F5344CB8AC3E}">
        <p14:creationId xmlns:p14="http://schemas.microsoft.com/office/powerpoint/2010/main" val="28009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78E2B-D292-FD6D-BC34-8F657B5D1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1AD73F71-EA2A-1AAE-885C-BA1A5284CB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38AF1-F606-BD72-0CF1-4EF8BA70A377}"/>
              </a:ext>
            </a:extLst>
          </p:cNvPr>
          <p:cNvSpPr>
            <a:spLocks noGrp="1"/>
          </p:cNvSpPr>
          <p:nvPr>
            <p:ph type="dt" sz="half" idx="10"/>
          </p:nvPr>
        </p:nvSpPr>
        <p:spPr/>
        <p:txBody>
          <a:bodyPr/>
          <a:lstStyle/>
          <a:p>
            <a:fld id="{E1AA1CA1-27C4-4DBF-8D90-2ED00C5BA83D}" type="datetimeFigureOut">
              <a:rPr lang="nb-NO" smtClean="0"/>
              <a:t>07.05.2024</a:t>
            </a:fld>
            <a:endParaRPr lang="nb-NO"/>
          </a:p>
        </p:txBody>
      </p:sp>
      <p:sp>
        <p:nvSpPr>
          <p:cNvPr id="5" name="Footer Placeholder 4">
            <a:extLst>
              <a:ext uri="{FF2B5EF4-FFF2-40B4-BE49-F238E27FC236}">
                <a16:creationId xmlns:a16="http://schemas.microsoft.com/office/drawing/2014/main" id="{6A58A729-6741-3850-225E-AA7D5AD6488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8195D4FE-6AFF-08C2-18EF-D631B049D521}"/>
              </a:ext>
            </a:extLst>
          </p:cNvPr>
          <p:cNvSpPr>
            <a:spLocks noGrp="1"/>
          </p:cNvSpPr>
          <p:nvPr>
            <p:ph type="sldNum" sz="quarter" idx="12"/>
          </p:nvPr>
        </p:nvSpPr>
        <p:spPr/>
        <p:txBody>
          <a:bodyPr/>
          <a:lstStyle/>
          <a:p>
            <a:fld id="{CB588845-B1C0-47A1-8486-A744E3F378BF}" type="slidenum">
              <a:rPr lang="nb-NO" smtClean="0"/>
              <a:t>‹#›</a:t>
            </a:fld>
            <a:endParaRPr lang="nb-NO"/>
          </a:p>
        </p:txBody>
      </p:sp>
    </p:spTree>
    <p:extLst>
      <p:ext uri="{BB962C8B-B14F-4D97-AF65-F5344CB8AC3E}">
        <p14:creationId xmlns:p14="http://schemas.microsoft.com/office/powerpoint/2010/main" val="226878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7C87-5347-7FBF-EF5C-418350DF273D}"/>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B60CDC24-6A04-0CD6-7632-D3D9F892A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53BCE099-E4D0-5746-D7DE-4C7A9F39D5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31C0757F-27E1-C228-61A8-CF3739B31A93}"/>
              </a:ext>
            </a:extLst>
          </p:cNvPr>
          <p:cNvSpPr>
            <a:spLocks noGrp="1"/>
          </p:cNvSpPr>
          <p:nvPr>
            <p:ph type="dt" sz="half" idx="10"/>
          </p:nvPr>
        </p:nvSpPr>
        <p:spPr/>
        <p:txBody>
          <a:bodyPr/>
          <a:lstStyle/>
          <a:p>
            <a:fld id="{E1AA1CA1-27C4-4DBF-8D90-2ED00C5BA83D}" type="datetimeFigureOut">
              <a:rPr lang="nb-NO" smtClean="0"/>
              <a:t>07.05.2024</a:t>
            </a:fld>
            <a:endParaRPr lang="nb-NO"/>
          </a:p>
        </p:txBody>
      </p:sp>
      <p:sp>
        <p:nvSpPr>
          <p:cNvPr id="6" name="Footer Placeholder 5">
            <a:extLst>
              <a:ext uri="{FF2B5EF4-FFF2-40B4-BE49-F238E27FC236}">
                <a16:creationId xmlns:a16="http://schemas.microsoft.com/office/drawing/2014/main" id="{46515BBD-8B19-6C07-EF23-A210077635C5}"/>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779DF403-9A51-BE8F-95F0-EF2191ECBD4F}"/>
              </a:ext>
            </a:extLst>
          </p:cNvPr>
          <p:cNvSpPr>
            <a:spLocks noGrp="1"/>
          </p:cNvSpPr>
          <p:nvPr>
            <p:ph type="sldNum" sz="quarter" idx="12"/>
          </p:nvPr>
        </p:nvSpPr>
        <p:spPr/>
        <p:txBody>
          <a:bodyPr/>
          <a:lstStyle/>
          <a:p>
            <a:fld id="{CB588845-B1C0-47A1-8486-A744E3F378BF}" type="slidenum">
              <a:rPr lang="nb-NO" smtClean="0"/>
              <a:t>‹#›</a:t>
            </a:fld>
            <a:endParaRPr lang="nb-NO"/>
          </a:p>
        </p:txBody>
      </p:sp>
    </p:spTree>
    <p:extLst>
      <p:ext uri="{BB962C8B-B14F-4D97-AF65-F5344CB8AC3E}">
        <p14:creationId xmlns:p14="http://schemas.microsoft.com/office/powerpoint/2010/main" val="326874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34AE-0CE8-4194-8CD1-DD4CA070C77F}"/>
              </a:ext>
            </a:extLst>
          </p:cNvPr>
          <p:cNvSpPr>
            <a:spLocks noGrp="1"/>
          </p:cNvSpPr>
          <p:nvPr>
            <p:ph type="title"/>
          </p:nvPr>
        </p:nvSpPr>
        <p:spPr>
          <a:xfrm>
            <a:off x="839788" y="365125"/>
            <a:ext cx="9193674"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C2EDC9A9-07F2-0D64-45EC-DCA5DCBB0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DCF8A5-ADFB-EA85-23A2-160AC9B066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F99C2C93-F11E-0C93-C502-927D65E0E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FAF5AA-7D17-1F34-110C-16702D6F96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0352F950-A88B-2BA3-68ED-4455A0650A3E}"/>
              </a:ext>
            </a:extLst>
          </p:cNvPr>
          <p:cNvSpPr>
            <a:spLocks noGrp="1"/>
          </p:cNvSpPr>
          <p:nvPr>
            <p:ph type="dt" sz="half" idx="10"/>
          </p:nvPr>
        </p:nvSpPr>
        <p:spPr/>
        <p:txBody>
          <a:bodyPr/>
          <a:lstStyle/>
          <a:p>
            <a:fld id="{E1AA1CA1-27C4-4DBF-8D90-2ED00C5BA83D}" type="datetimeFigureOut">
              <a:rPr lang="nb-NO" smtClean="0"/>
              <a:t>07.05.2024</a:t>
            </a:fld>
            <a:endParaRPr lang="nb-NO"/>
          </a:p>
        </p:txBody>
      </p:sp>
      <p:sp>
        <p:nvSpPr>
          <p:cNvPr id="8" name="Footer Placeholder 7">
            <a:extLst>
              <a:ext uri="{FF2B5EF4-FFF2-40B4-BE49-F238E27FC236}">
                <a16:creationId xmlns:a16="http://schemas.microsoft.com/office/drawing/2014/main" id="{E33A3DDD-8C73-A47E-34AE-36AC6672262C}"/>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826D75D8-9FBA-F850-D403-9FACF923DFEC}"/>
              </a:ext>
            </a:extLst>
          </p:cNvPr>
          <p:cNvSpPr>
            <a:spLocks noGrp="1"/>
          </p:cNvSpPr>
          <p:nvPr>
            <p:ph type="sldNum" sz="quarter" idx="12"/>
          </p:nvPr>
        </p:nvSpPr>
        <p:spPr/>
        <p:txBody>
          <a:bodyPr/>
          <a:lstStyle/>
          <a:p>
            <a:fld id="{CB588845-B1C0-47A1-8486-A744E3F378BF}" type="slidenum">
              <a:rPr lang="nb-NO" smtClean="0"/>
              <a:t>‹#›</a:t>
            </a:fld>
            <a:endParaRPr lang="nb-NO"/>
          </a:p>
        </p:txBody>
      </p:sp>
    </p:spTree>
    <p:extLst>
      <p:ext uri="{BB962C8B-B14F-4D97-AF65-F5344CB8AC3E}">
        <p14:creationId xmlns:p14="http://schemas.microsoft.com/office/powerpoint/2010/main" val="252029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520B-603E-E999-F39E-6F469D2D4C04}"/>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C3AAE03B-92D0-5BEE-A6CD-CADE43370359}"/>
              </a:ext>
            </a:extLst>
          </p:cNvPr>
          <p:cNvSpPr>
            <a:spLocks noGrp="1"/>
          </p:cNvSpPr>
          <p:nvPr>
            <p:ph type="dt" sz="half" idx="10"/>
          </p:nvPr>
        </p:nvSpPr>
        <p:spPr/>
        <p:txBody>
          <a:bodyPr/>
          <a:lstStyle/>
          <a:p>
            <a:fld id="{E1AA1CA1-27C4-4DBF-8D90-2ED00C5BA83D}" type="datetimeFigureOut">
              <a:rPr lang="nb-NO" smtClean="0"/>
              <a:t>07.05.2024</a:t>
            </a:fld>
            <a:endParaRPr lang="nb-NO"/>
          </a:p>
        </p:txBody>
      </p:sp>
      <p:sp>
        <p:nvSpPr>
          <p:cNvPr id="4" name="Footer Placeholder 3">
            <a:extLst>
              <a:ext uri="{FF2B5EF4-FFF2-40B4-BE49-F238E27FC236}">
                <a16:creationId xmlns:a16="http://schemas.microsoft.com/office/drawing/2014/main" id="{FF51191B-4D64-04F1-5357-C4E263438618}"/>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EB317300-8A81-A973-D58C-3D98D147735E}"/>
              </a:ext>
            </a:extLst>
          </p:cNvPr>
          <p:cNvSpPr>
            <a:spLocks noGrp="1"/>
          </p:cNvSpPr>
          <p:nvPr>
            <p:ph type="sldNum" sz="quarter" idx="12"/>
          </p:nvPr>
        </p:nvSpPr>
        <p:spPr/>
        <p:txBody>
          <a:bodyPr/>
          <a:lstStyle/>
          <a:p>
            <a:fld id="{CB588845-B1C0-47A1-8486-A744E3F378BF}" type="slidenum">
              <a:rPr lang="nb-NO" smtClean="0"/>
              <a:t>‹#›</a:t>
            </a:fld>
            <a:endParaRPr lang="nb-NO"/>
          </a:p>
        </p:txBody>
      </p:sp>
    </p:spTree>
    <p:extLst>
      <p:ext uri="{BB962C8B-B14F-4D97-AF65-F5344CB8AC3E}">
        <p14:creationId xmlns:p14="http://schemas.microsoft.com/office/powerpoint/2010/main" val="317250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0131A7-A1D3-855B-45B3-489DAFE1F589}"/>
              </a:ext>
            </a:extLst>
          </p:cNvPr>
          <p:cNvSpPr>
            <a:spLocks noGrp="1"/>
          </p:cNvSpPr>
          <p:nvPr>
            <p:ph type="dt" sz="half" idx="10"/>
          </p:nvPr>
        </p:nvSpPr>
        <p:spPr/>
        <p:txBody>
          <a:bodyPr/>
          <a:lstStyle/>
          <a:p>
            <a:fld id="{E1AA1CA1-27C4-4DBF-8D90-2ED00C5BA83D}" type="datetimeFigureOut">
              <a:rPr lang="nb-NO" smtClean="0"/>
              <a:t>07.05.2024</a:t>
            </a:fld>
            <a:endParaRPr lang="nb-NO"/>
          </a:p>
        </p:txBody>
      </p:sp>
      <p:sp>
        <p:nvSpPr>
          <p:cNvPr id="3" name="Footer Placeholder 2">
            <a:extLst>
              <a:ext uri="{FF2B5EF4-FFF2-40B4-BE49-F238E27FC236}">
                <a16:creationId xmlns:a16="http://schemas.microsoft.com/office/drawing/2014/main" id="{4D3DB4ED-0B61-2C21-A00E-7F70F7F86F92}"/>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A4B926CC-247C-547B-A013-24CFD35305A3}"/>
              </a:ext>
            </a:extLst>
          </p:cNvPr>
          <p:cNvSpPr>
            <a:spLocks noGrp="1"/>
          </p:cNvSpPr>
          <p:nvPr>
            <p:ph type="sldNum" sz="quarter" idx="12"/>
          </p:nvPr>
        </p:nvSpPr>
        <p:spPr/>
        <p:txBody>
          <a:bodyPr/>
          <a:lstStyle/>
          <a:p>
            <a:fld id="{CB588845-B1C0-47A1-8486-A744E3F378BF}" type="slidenum">
              <a:rPr lang="nb-NO" smtClean="0"/>
              <a:t>‹#›</a:t>
            </a:fld>
            <a:endParaRPr lang="nb-NO"/>
          </a:p>
        </p:txBody>
      </p:sp>
    </p:spTree>
    <p:extLst>
      <p:ext uri="{BB962C8B-B14F-4D97-AF65-F5344CB8AC3E}">
        <p14:creationId xmlns:p14="http://schemas.microsoft.com/office/powerpoint/2010/main" val="52741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05EF-F6FA-7365-7D11-4314139E3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1D543A12-E3E3-B7B7-0A5B-F8E370BD98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2E3DB01F-A0BB-C403-D0C0-800C5305A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B233D0-A89D-A3A9-BF7A-1B9758C75602}"/>
              </a:ext>
            </a:extLst>
          </p:cNvPr>
          <p:cNvSpPr>
            <a:spLocks noGrp="1"/>
          </p:cNvSpPr>
          <p:nvPr>
            <p:ph type="dt" sz="half" idx="10"/>
          </p:nvPr>
        </p:nvSpPr>
        <p:spPr/>
        <p:txBody>
          <a:bodyPr/>
          <a:lstStyle/>
          <a:p>
            <a:fld id="{E1AA1CA1-27C4-4DBF-8D90-2ED00C5BA83D}" type="datetimeFigureOut">
              <a:rPr lang="nb-NO" smtClean="0"/>
              <a:t>07.05.2024</a:t>
            </a:fld>
            <a:endParaRPr lang="nb-NO"/>
          </a:p>
        </p:txBody>
      </p:sp>
      <p:sp>
        <p:nvSpPr>
          <p:cNvPr id="6" name="Footer Placeholder 5">
            <a:extLst>
              <a:ext uri="{FF2B5EF4-FFF2-40B4-BE49-F238E27FC236}">
                <a16:creationId xmlns:a16="http://schemas.microsoft.com/office/drawing/2014/main" id="{FDA769EA-1701-BC50-0882-B367EDA2E28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82EBB95-D9D9-A9D9-78EE-87B7A6336616}"/>
              </a:ext>
            </a:extLst>
          </p:cNvPr>
          <p:cNvSpPr>
            <a:spLocks noGrp="1"/>
          </p:cNvSpPr>
          <p:nvPr>
            <p:ph type="sldNum" sz="quarter" idx="12"/>
          </p:nvPr>
        </p:nvSpPr>
        <p:spPr/>
        <p:txBody>
          <a:bodyPr/>
          <a:lstStyle/>
          <a:p>
            <a:fld id="{CB588845-B1C0-47A1-8486-A744E3F378BF}" type="slidenum">
              <a:rPr lang="nb-NO" smtClean="0"/>
              <a:t>‹#›</a:t>
            </a:fld>
            <a:endParaRPr lang="nb-NO"/>
          </a:p>
        </p:txBody>
      </p:sp>
    </p:spTree>
    <p:extLst>
      <p:ext uri="{BB962C8B-B14F-4D97-AF65-F5344CB8AC3E}">
        <p14:creationId xmlns:p14="http://schemas.microsoft.com/office/powerpoint/2010/main" val="328719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D939-D649-0693-B399-BB37D9820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8BCD10C8-5379-A567-8E13-A62EAAB1A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0EC50657-C6DD-83AE-3951-2FD1BD921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EDBC9-C981-947A-4203-E78B0907B8B2}"/>
              </a:ext>
            </a:extLst>
          </p:cNvPr>
          <p:cNvSpPr>
            <a:spLocks noGrp="1"/>
          </p:cNvSpPr>
          <p:nvPr>
            <p:ph type="dt" sz="half" idx="10"/>
          </p:nvPr>
        </p:nvSpPr>
        <p:spPr/>
        <p:txBody>
          <a:bodyPr/>
          <a:lstStyle/>
          <a:p>
            <a:fld id="{E1AA1CA1-27C4-4DBF-8D90-2ED00C5BA83D}" type="datetimeFigureOut">
              <a:rPr lang="nb-NO" smtClean="0"/>
              <a:t>07.05.2024</a:t>
            </a:fld>
            <a:endParaRPr lang="nb-NO"/>
          </a:p>
        </p:txBody>
      </p:sp>
      <p:sp>
        <p:nvSpPr>
          <p:cNvPr id="6" name="Footer Placeholder 5">
            <a:extLst>
              <a:ext uri="{FF2B5EF4-FFF2-40B4-BE49-F238E27FC236}">
                <a16:creationId xmlns:a16="http://schemas.microsoft.com/office/drawing/2014/main" id="{FC4A263B-ADC3-7726-71AC-30F4BDFD227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F8F9796-0335-1F27-13A5-9FA3471790F0}"/>
              </a:ext>
            </a:extLst>
          </p:cNvPr>
          <p:cNvSpPr>
            <a:spLocks noGrp="1"/>
          </p:cNvSpPr>
          <p:nvPr>
            <p:ph type="sldNum" sz="quarter" idx="12"/>
          </p:nvPr>
        </p:nvSpPr>
        <p:spPr/>
        <p:txBody>
          <a:bodyPr/>
          <a:lstStyle/>
          <a:p>
            <a:fld id="{CB588845-B1C0-47A1-8486-A744E3F378BF}" type="slidenum">
              <a:rPr lang="nb-NO" smtClean="0"/>
              <a:t>‹#›</a:t>
            </a:fld>
            <a:endParaRPr lang="nb-NO"/>
          </a:p>
        </p:txBody>
      </p:sp>
    </p:spTree>
    <p:extLst>
      <p:ext uri="{BB962C8B-B14F-4D97-AF65-F5344CB8AC3E}">
        <p14:creationId xmlns:p14="http://schemas.microsoft.com/office/powerpoint/2010/main" val="103442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Shape 10344">
            <a:extLst>
              <a:ext uri="{FF2B5EF4-FFF2-40B4-BE49-F238E27FC236}">
                <a16:creationId xmlns:a16="http://schemas.microsoft.com/office/drawing/2014/main" id="{A30F3C41-8F1D-1EF4-6D1A-1BEAD42FF1FA}"/>
              </a:ext>
            </a:extLst>
          </p:cNvPr>
          <p:cNvSpPr>
            <a:spLocks/>
          </p:cNvSpPr>
          <p:nvPr userDrawn="1"/>
        </p:nvSpPr>
        <p:spPr bwMode="auto">
          <a:xfrm>
            <a:off x="1" y="0"/>
            <a:ext cx="12192000" cy="365125"/>
          </a:xfrm>
          <a:custGeom>
            <a:avLst/>
            <a:gdLst>
              <a:gd name="T0" fmla="*/ 0 w 7553651"/>
              <a:gd name="T1" fmla="*/ 0 h 759934"/>
              <a:gd name="T2" fmla="*/ 7553651 w 7553651"/>
              <a:gd name="T3" fmla="*/ 0 h 759934"/>
              <a:gd name="T4" fmla="*/ 7553651 w 7553651"/>
              <a:gd name="T5" fmla="*/ 759934 h 759934"/>
              <a:gd name="T6" fmla="*/ 0 w 7553651"/>
              <a:gd name="T7" fmla="*/ 759934 h 759934"/>
              <a:gd name="T8" fmla="*/ 0 w 7553651"/>
              <a:gd name="T9" fmla="*/ 0 h 759934"/>
              <a:gd name="T10" fmla="*/ 0 w 7553651"/>
              <a:gd name="T11" fmla="*/ 0 h 759934"/>
              <a:gd name="T12" fmla="*/ 7553651 w 7553651"/>
              <a:gd name="T13" fmla="*/ 759934 h 759934"/>
            </a:gdLst>
            <a:ahLst/>
            <a:cxnLst>
              <a:cxn ang="0">
                <a:pos x="T0" y="T1"/>
              </a:cxn>
              <a:cxn ang="0">
                <a:pos x="T2" y="T3"/>
              </a:cxn>
              <a:cxn ang="0">
                <a:pos x="T4" y="T5"/>
              </a:cxn>
              <a:cxn ang="0">
                <a:pos x="T6" y="T7"/>
              </a:cxn>
              <a:cxn ang="0">
                <a:pos x="T8" y="T9"/>
              </a:cxn>
            </a:cxnLst>
            <a:rect l="T10" t="T11" r="T12" b="T13"/>
            <a:pathLst>
              <a:path w="7553651" h="759934">
                <a:moveTo>
                  <a:pt x="0" y="0"/>
                </a:moveTo>
                <a:lnTo>
                  <a:pt x="7553651" y="0"/>
                </a:lnTo>
                <a:lnTo>
                  <a:pt x="7553651" y="759934"/>
                </a:lnTo>
                <a:lnTo>
                  <a:pt x="0" y="759934"/>
                </a:lnTo>
                <a:lnTo>
                  <a:pt x="0" y="0"/>
                </a:lnTo>
              </a:path>
            </a:pathLst>
          </a:custGeom>
          <a:solidFill>
            <a:srgbClr val="F9DB00"/>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Shape 10344">
            <a:extLst>
              <a:ext uri="{FF2B5EF4-FFF2-40B4-BE49-F238E27FC236}">
                <a16:creationId xmlns:a16="http://schemas.microsoft.com/office/drawing/2014/main" id="{9D2148CB-3FD6-21A3-CF3F-74AC3DEF18FC}"/>
              </a:ext>
            </a:extLst>
          </p:cNvPr>
          <p:cNvSpPr>
            <a:spLocks/>
          </p:cNvSpPr>
          <p:nvPr userDrawn="1"/>
        </p:nvSpPr>
        <p:spPr bwMode="auto">
          <a:xfrm>
            <a:off x="0" y="6251171"/>
            <a:ext cx="12192000" cy="627293"/>
          </a:xfrm>
          <a:custGeom>
            <a:avLst/>
            <a:gdLst>
              <a:gd name="T0" fmla="*/ 0 w 7553651"/>
              <a:gd name="T1" fmla="*/ 0 h 759934"/>
              <a:gd name="T2" fmla="*/ 7553651 w 7553651"/>
              <a:gd name="T3" fmla="*/ 0 h 759934"/>
              <a:gd name="T4" fmla="*/ 7553651 w 7553651"/>
              <a:gd name="T5" fmla="*/ 759934 h 759934"/>
              <a:gd name="T6" fmla="*/ 0 w 7553651"/>
              <a:gd name="T7" fmla="*/ 759934 h 759934"/>
              <a:gd name="T8" fmla="*/ 0 w 7553651"/>
              <a:gd name="T9" fmla="*/ 0 h 759934"/>
              <a:gd name="T10" fmla="*/ 0 w 7553651"/>
              <a:gd name="T11" fmla="*/ 0 h 759934"/>
              <a:gd name="T12" fmla="*/ 7553651 w 7553651"/>
              <a:gd name="T13" fmla="*/ 759934 h 759934"/>
            </a:gdLst>
            <a:ahLst/>
            <a:cxnLst>
              <a:cxn ang="0">
                <a:pos x="T0" y="T1"/>
              </a:cxn>
              <a:cxn ang="0">
                <a:pos x="T2" y="T3"/>
              </a:cxn>
              <a:cxn ang="0">
                <a:pos x="T4" y="T5"/>
              </a:cxn>
              <a:cxn ang="0">
                <a:pos x="T6" y="T7"/>
              </a:cxn>
              <a:cxn ang="0">
                <a:pos x="T8" y="T9"/>
              </a:cxn>
            </a:cxnLst>
            <a:rect l="T10" t="T11" r="T12" b="T13"/>
            <a:pathLst>
              <a:path w="7553651" h="759934">
                <a:moveTo>
                  <a:pt x="0" y="0"/>
                </a:moveTo>
                <a:lnTo>
                  <a:pt x="7553651" y="0"/>
                </a:lnTo>
                <a:lnTo>
                  <a:pt x="7553651" y="759934"/>
                </a:lnTo>
                <a:lnTo>
                  <a:pt x="0" y="759934"/>
                </a:lnTo>
                <a:lnTo>
                  <a:pt x="0" y="0"/>
                </a:lnTo>
              </a:path>
            </a:pathLst>
          </a:custGeom>
          <a:solidFill>
            <a:srgbClr val="F9DB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a:extLst>
              <a:ext uri="{FF2B5EF4-FFF2-40B4-BE49-F238E27FC236}">
                <a16:creationId xmlns:a16="http://schemas.microsoft.com/office/drawing/2014/main" id="{8A9B2926-0230-807E-4A04-7B3339CC7DD5}"/>
              </a:ext>
            </a:extLst>
          </p:cNvPr>
          <p:cNvSpPr>
            <a:spLocks noGrp="1"/>
          </p:cNvSpPr>
          <p:nvPr>
            <p:ph type="title"/>
          </p:nvPr>
        </p:nvSpPr>
        <p:spPr>
          <a:xfrm>
            <a:off x="838200" y="365125"/>
            <a:ext cx="9178636" cy="1325563"/>
          </a:xfrm>
          <a:prstGeom prst="rect">
            <a:avLst/>
          </a:prstGeom>
        </p:spPr>
        <p:txBody>
          <a:bodyPr vert="horz" lIns="91440" tIns="45720" rIns="91440" bIns="45720" rtlCol="0" anchor="ctr">
            <a:normAutofit/>
          </a:bodyPr>
          <a:lstStyle/>
          <a:p>
            <a:r>
              <a:rPr lang="en-US" dirty="0"/>
              <a:t>Click to edit Master title style</a:t>
            </a:r>
            <a:endParaRPr lang="nb-NO" dirty="0"/>
          </a:p>
        </p:txBody>
      </p:sp>
      <p:sp>
        <p:nvSpPr>
          <p:cNvPr id="3" name="Text Placeholder 2">
            <a:extLst>
              <a:ext uri="{FF2B5EF4-FFF2-40B4-BE49-F238E27FC236}">
                <a16:creationId xmlns:a16="http://schemas.microsoft.com/office/drawing/2014/main" id="{2E920027-C24F-63F3-CFEC-FF3215853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7F0FB25-A462-E783-B7E2-7C45F0C009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A1CA1-27C4-4DBF-8D90-2ED00C5BA83D}" type="datetimeFigureOut">
              <a:rPr lang="nb-NO" smtClean="0"/>
              <a:t>07.05.2024</a:t>
            </a:fld>
            <a:endParaRPr lang="nb-NO"/>
          </a:p>
        </p:txBody>
      </p:sp>
      <p:sp>
        <p:nvSpPr>
          <p:cNvPr id="5" name="Footer Placeholder 4">
            <a:extLst>
              <a:ext uri="{FF2B5EF4-FFF2-40B4-BE49-F238E27FC236}">
                <a16:creationId xmlns:a16="http://schemas.microsoft.com/office/drawing/2014/main" id="{4923BF67-485C-D50F-D5A5-4E1BC8AE2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41AE21CC-D1A6-32B7-ADB2-BA474FE2E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8845-B1C0-47A1-8486-A744E3F378BF}" type="slidenum">
              <a:rPr lang="nb-NO" smtClean="0"/>
              <a:t>‹#›</a:t>
            </a:fld>
            <a:endParaRPr lang="nb-NO"/>
          </a:p>
        </p:txBody>
      </p:sp>
      <p:pic>
        <p:nvPicPr>
          <p:cNvPr id="7" name="Picture 6" descr="A logo of a company&#10;&#10;Description automatically generated">
            <a:extLst>
              <a:ext uri="{FF2B5EF4-FFF2-40B4-BE49-F238E27FC236}">
                <a16:creationId xmlns:a16="http://schemas.microsoft.com/office/drawing/2014/main" id="{531F5864-4834-DBE5-48D9-3173D1EFDEF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41499" y="421755"/>
            <a:ext cx="1212301" cy="1212301"/>
          </a:xfrm>
          <a:prstGeom prst="rect">
            <a:avLst/>
          </a:prstGeom>
        </p:spPr>
      </p:pic>
    </p:spTree>
    <p:extLst>
      <p:ext uri="{BB962C8B-B14F-4D97-AF65-F5344CB8AC3E}">
        <p14:creationId xmlns:p14="http://schemas.microsoft.com/office/powerpoint/2010/main" val="77212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become-apprentice/pay-and-conditions" TargetMode="External"/><Relationship Id="rId2" Type="http://schemas.openxmlformats.org/officeDocument/2006/relationships/hyperlink" Target="https://www.institutesoftechnology.org.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higher-technical-qualification-overview/higher-technical-qualification-an-introduction#student-finan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amazingapprenticeships.com/app/uploads/2024/01/Application-guide-Higher-Technical-Qualifications-1.pdf" TargetMode="External"/><Relationship Id="rId4" Type="http://schemas.openxmlformats.org/officeDocument/2006/relationships/hyperlink" Target="https://www.skillsforcareers.education.gov.uk/pages/training-choice/htq-higher-technical-qualific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v.uk/government/publications/list-of-higher-technical-qualificatio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www.ucas.com/undergraduat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pprenticeships.gov.uk/apprentic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nationalcareers.service.gov.uk/careers-advi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1DBE-318C-9948-7294-98C43E33087E}"/>
              </a:ext>
            </a:extLst>
          </p:cNvPr>
          <p:cNvSpPr>
            <a:spLocks noGrp="1"/>
          </p:cNvSpPr>
          <p:nvPr>
            <p:ph type="ctrTitle"/>
          </p:nvPr>
        </p:nvSpPr>
        <p:spPr>
          <a:xfrm>
            <a:off x="1181100" y="1041400"/>
            <a:ext cx="9829800" cy="2387600"/>
          </a:xfrm>
        </p:spPr>
        <p:txBody>
          <a:bodyPr>
            <a:normAutofit/>
          </a:bodyPr>
          <a:lstStyle/>
          <a:p>
            <a:r>
              <a:rPr lang="nb-NO" dirty="0">
                <a:latin typeface="Arial" panose="020B0604020202020204" pitchFamily="34" charset="0"/>
                <a:cs typeface="Arial" panose="020B0604020202020204" pitchFamily="34" charset="0"/>
              </a:rPr>
              <a:t>Post 18 pathways and HTQs</a:t>
            </a:r>
          </a:p>
        </p:txBody>
      </p:sp>
      <p:sp>
        <p:nvSpPr>
          <p:cNvPr id="3" name="Subtitle 2">
            <a:extLst>
              <a:ext uri="{FF2B5EF4-FFF2-40B4-BE49-F238E27FC236}">
                <a16:creationId xmlns:a16="http://schemas.microsoft.com/office/drawing/2014/main" id="{40B629E6-62BA-1FC7-B5DA-39B58D5F7D54}"/>
              </a:ext>
            </a:extLst>
          </p:cNvPr>
          <p:cNvSpPr>
            <a:spLocks noGrp="1"/>
          </p:cNvSpPr>
          <p:nvPr>
            <p:ph type="subTitle" idx="1"/>
          </p:nvPr>
        </p:nvSpPr>
        <p:spPr/>
        <p:txBody>
          <a:bodyPr/>
          <a:lstStyle/>
          <a:p>
            <a:endParaRPr lang="nb-NO" dirty="0">
              <a:highlight>
                <a:srgbClr val="00FF00"/>
              </a:highlight>
              <a:latin typeface="Arial" panose="020B0604020202020204" pitchFamily="34" charset="0"/>
              <a:cs typeface="Arial" panose="020B0604020202020204" pitchFamily="34" charset="0"/>
            </a:endParaRPr>
          </a:p>
          <a:p>
            <a:r>
              <a:rPr lang="nb-NO" dirty="0">
                <a:highlight>
                  <a:srgbClr val="00FF00"/>
                </a:highlight>
                <a:latin typeface="Arial" panose="020B0604020202020204" pitchFamily="34" charset="0"/>
                <a:cs typeface="Arial" panose="020B0604020202020204" pitchFamily="34" charset="0"/>
              </a:rPr>
              <a:t>ADD TEACHER NAME HERE</a:t>
            </a:r>
          </a:p>
        </p:txBody>
      </p:sp>
      <p:sp>
        <p:nvSpPr>
          <p:cNvPr id="5" name="Slide Number Placeholder 4">
            <a:extLst>
              <a:ext uri="{FF2B5EF4-FFF2-40B4-BE49-F238E27FC236}">
                <a16:creationId xmlns:a16="http://schemas.microsoft.com/office/drawing/2014/main" id="{D68DFB21-FA07-85CC-74E7-49087546FB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848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5BB5-D0DF-057D-4EB5-2B42A97EC38D}"/>
              </a:ext>
            </a:extLst>
          </p:cNvPr>
          <p:cNvSpPr>
            <a:spLocks noGrp="1"/>
          </p:cNvSpPr>
          <p:nvPr>
            <p:ph type="title"/>
          </p:nvPr>
        </p:nvSpPr>
        <p:spPr/>
        <p:txBody>
          <a:bodyPr/>
          <a:lstStyle/>
          <a:p>
            <a:r>
              <a:rPr lang="en-US" dirty="0"/>
              <a:t>Comparing post-18 pathways</a:t>
            </a:r>
            <a:endParaRPr lang="en-GB" dirty="0"/>
          </a:p>
        </p:txBody>
      </p:sp>
      <p:graphicFrame>
        <p:nvGraphicFramePr>
          <p:cNvPr id="5" name="Table 4" descr="Undergraduate degrees offer a traditional academic route, spanning at least three years and providing a classroom-based learning environment, sometimes enhanced by practical placements. Despite the relatively high tuition fees, student finance support is available, and graduates can anticipate a good average salary post-graduation. Apprenticeships, on the other hand, offer a blend of work-based learning and part-time study, catering to those who prefer hands-on experience alongside academic qualifications. With no tuition fees and a guaranteed minimum wage during the apprenticeship, this option can be financially attractive, but salary outcomes after completing the apprenticeship may vary. Meanwhile, employment straight out of school offers immediate entry into the workforce, with on-the-job training and a lower average salary compared to degree holders. Finally, Higher Technical Qualifications (HTQs) provide a focused, shorter-term alternative, typically lasting 1 to 2 years and offering a mix of classroom-based learning and practical experiences. While HTQs incur tuition fees, they are eligible for student finance, and graduates can expect competitive salaries post-completion.">
            <a:extLst>
              <a:ext uri="{FF2B5EF4-FFF2-40B4-BE49-F238E27FC236}">
                <a16:creationId xmlns:a16="http://schemas.microsoft.com/office/drawing/2014/main" id="{8A63B3F1-A0CB-AF5A-5CC6-9FE6D66A2635}"/>
              </a:ext>
            </a:extLst>
          </p:cNvPr>
          <p:cNvGraphicFramePr>
            <a:graphicFrameLocks noGrp="1"/>
          </p:cNvGraphicFramePr>
          <p:nvPr>
            <p:extLst>
              <p:ext uri="{D42A27DB-BD31-4B8C-83A1-F6EECF244321}">
                <p14:modId xmlns:p14="http://schemas.microsoft.com/office/powerpoint/2010/main" val="3858962447"/>
              </p:ext>
            </p:extLst>
          </p:nvPr>
        </p:nvGraphicFramePr>
        <p:xfrm>
          <a:off x="444501" y="1690688"/>
          <a:ext cx="11028816" cy="4602480"/>
        </p:xfrm>
        <a:graphic>
          <a:graphicData uri="http://schemas.openxmlformats.org/drawingml/2006/table">
            <a:tbl>
              <a:tblPr firstRow="1" firstCol="1" bandRow="1">
                <a:tableStyleId>{00A15C55-8517-42AA-B614-E9B94910E393}</a:tableStyleId>
              </a:tblPr>
              <a:tblGrid>
                <a:gridCol w="1409699">
                  <a:extLst>
                    <a:ext uri="{9D8B030D-6E8A-4147-A177-3AD203B41FA5}">
                      <a16:colId xmlns:a16="http://schemas.microsoft.com/office/drawing/2014/main" val="3307836354"/>
                    </a:ext>
                  </a:extLst>
                </a:gridCol>
                <a:gridCol w="2353545">
                  <a:extLst>
                    <a:ext uri="{9D8B030D-6E8A-4147-A177-3AD203B41FA5}">
                      <a16:colId xmlns:a16="http://schemas.microsoft.com/office/drawing/2014/main" val="106592740"/>
                    </a:ext>
                  </a:extLst>
                </a:gridCol>
                <a:gridCol w="2705361">
                  <a:extLst>
                    <a:ext uri="{9D8B030D-6E8A-4147-A177-3AD203B41FA5}">
                      <a16:colId xmlns:a16="http://schemas.microsoft.com/office/drawing/2014/main" val="2422496482"/>
                    </a:ext>
                  </a:extLst>
                </a:gridCol>
                <a:gridCol w="1765582">
                  <a:extLst>
                    <a:ext uri="{9D8B030D-6E8A-4147-A177-3AD203B41FA5}">
                      <a16:colId xmlns:a16="http://schemas.microsoft.com/office/drawing/2014/main" val="2419532664"/>
                    </a:ext>
                  </a:extLst>
                </a:gridCol>
                <a:gridCol w="2794629">
                  <a:extLst>
                    <a:ext uri="{9D8B030D-6E8A-4147-A177-3AD203B41FA5}">
                      <a16:colId xmlns:a16="http://schemas.microsoft.com/office/drawing/2014/main" val="2897236552"/>
                    </a:ext>
                  </a:extLst>
                </a:gridCol>
              </a:tblGrid>
              <a:tr h="500547">
                <a:tc>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dirty="0">
                          <a:solidFill>
                            <a:schemeClr val="tx1"/>
                          </a:solidFill>
                          <a:latin typeface="Arial" panose="020B0604020202020204" pitchFamily="34" charset="0"/>
                          <a:cs typeface="Arial" panose="020B0604020202020204" pitchFamily="34" charset="0"/>
                        </a:rPr>
                        <a:t>Undergraduate degrees</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dirty="0">
                          <a:solidFill>
                            <a:schemeClr val="tx1"/>
                          </a:solidFill>
                          <a:latin typeface="Arial" panose="020B0604020202020204" pitchFamily="34" charset="0"/>
                          <a:cs typeface="Arial" panose="020B0604020202020204" pitchFamily="34" charset="0"/>
                        </a:rPr>
                        <a:t>Apprenticeships</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dirty="0">
                          <a:solidFill>
                            <a:schemeClr val="tx1"/>
                          </a:solidFill>
                          <a:latin typeface="Arial" panose="020B0604020202020204" pitchFamily="34" charset="0"/>
                          <a:cs typeface="Arial" panose="020B0604020202020204" pitchFamily="34" charset="0"/>
                        </a:rPr>
                        <a:t>Employment</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dirty="0">
                          <a:solidFill>
                            <a:schemeClr val="tx1"/>
                          </a:solidFill>
                          <a:latin typeface="Arial" panose="020B0604020202020204" pitchFamily="34" charset="0"/>
                          <a:cs typeface="Arial" panose="020B0604020202020204" pitchFamily="34" charset="0"/>
                        </a:rPr>
                        <a:t>Higher Technical Qualifications (HTQs)</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0790822"/>
                  </a:ext>
                </a:extLst>
              </a:tr>
              <a:tr h="813752">
                <a:tc>
                  <a:txBody>
                    <a:bodyPr/>
                    <a:lstStyle/>
                    <a:p>
                      <a:pPr algn="ctr"/>
                      <a:r>
                        <a:rPr lang="en-US" sz="1400" dirty="0">
                          <a:solidFill>
                            <a:schemeClr val="tx1"/>
                          </a:solidFill>
                          <a:latin typeface="Arial" panose="020B0604020202020204" pitchFamily="34" charset="0"/>
                          <a:cs typeface="Arial" panose="020B0604020202020204" pitchFamily="34" charset="0"/>
                        </a:rPr>
                        <a:t>Institution</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dirty="0">
                          <a:latin typeface="Arial"/>
                          <a:cs typeface="Arial"/>
                        </a:rPr>
                        <a:t>Study at university, college or conservatoire </a:t>
                      </a:r>
                      <a:endParaRPr lang="en-GB" sz="1400" dirty="0">
                        <a:latin typeface="Arial"/>
                        <a:cs typeface="Arial"/>
                      </a:endParaRPr>
                    </a:p>
                  </a:txBody>
                  <a:tcPr/>
                </a:tc>
                <a:tc>
                  <a:txBody>
                    <a:bodyPr/>
                    <a:lstStyle/>
                    <a:p>
                      <a:pPr algn="ctr"/>
                      <a:r>
                        <a:rPr lang="en-US" sz="1400" dirty="0">
                          <a:latin typeface="Arial"/>
                          <a:cs typeface="Arial"/>
                        </a:rPr>
                        <a:t>Work for an employer, with part-time study</a:t>
                      </a:r>
                      <a:endParaRPr lang="en-GB" sz="1400" dirty="0">
                        <a:latin typeface="Arial"/>
                        <a:cs typeface="Arial"/>
                      </a:endParaRPr>
                    </a:p>
                  </a:txBody>
                  <a:tcPr/>
                </a:tc>
                <a:tc>
                  <a:txBody>
                    <a:bodyPr/>
                    <a:lstStyle/>
                    <a:p>
                      <a:pPr lvl="0" algn="ctr">
                        <a:buNone/>
                      </a:pPr>
                      <a:r>
                        <a:rPr lang="en-US" sz="1400" dirty="0">
                          <a:latin typeface="Arial"/>
                          <a:cs typeface="Arial"/>
                        </a:rPr>
                        <a:t>Work for an employer</a:t>
                      </a:r>
                      <a:endParaRPr lang="en-GB" sz="1400" dirty="0">
                        <a:latin typeface="Arial"/>
                        <a:cs typeface="Arial"/>
                      </a:endParaRPr>
                    </a:p>
                  </a:txBody>
                  <a:tcPr/>
                </a:tc>
                <a:tc>
                  <a:txBody>
                    <a:bodyPr/>
                    <a:lstStyle/>
                    <a:p>
                      <a:pPr lvl="0" algn="ctr">
                        <a:buNone/>
                      </a:pPr>
                      <a:r>
                        <a:rPr lang="en-US" sz="1400" dirty="0">
                          <a:latin typeface="Arial"/>
                          <a:cs typeface="Arial"/>
                        </a:rPr>
                        <a:t>Study at FE colleges, universities, </a:t>
                      </a:r>
                      <a:r>
                        <a:rPr lang="en-GB" sz="1400" dirty="0">
                          <a:latin typeface="Arial" panose="020B0604020202020204" pitchFamily="34" charset="0"/>
                          <a:cs typeface="Arial" panose="020B0604020202020204" pitchFamily="34" charset="0"/>
                          <a:hlinkClick r:id="rId2"/>
                        </a:rPr>
                        <a:t>Institutes of Technology</a:t>
                      </a:r>
                      <a:r>
                        <a:rPr lang="en-US" sz="1400" dirty="0">
                          <a:latin typeface="Arial"/>
                          <a:cs typeface="Arial"/>
                        </a:rPr>
                        <a:t> or independent training providers </a:t>
                      </a:r>
                      <a:endParaRPr lang="en-GB" sz="1400" dirty="0">
                        <a:latin typeface="Arial"/>
                        <a:cs typeface="Arial"/>
                      </a:endParaRPr>
                    </a:p>
                  </a:txBody>
                  <a:tcPr/>
                </a:tc>
                <a:extLst>
                  <a:ext uri="{0D108BD9-81ED-4DB2-BD59-A6C34878D82A}">
                    <a16:rowId xmlns:a16="http://schemas.microsoft.com/office/drawing/2014/main" val="55877453"/>
                  </a:ext>
                </a:extLst>
              </a:tr>
              <a:tr h="500547">
                <a:tc>
                  <a:txBody>
                    <a:bodyPr/>
                    <a:lstStyle/>
                    <a:p>
                      <a:pPr algn="ctr"/>
                      <a:r>
                        <a:rPr lang="en-US" sz="1400" dirty="0">
                          <a:solidFill>
                            <a:schemeClr val="tx1"/>
                          </a:solidFill>
                          <a:latin typeface="Arial" panose="020B0604020202020204" pitchFamily="34" charset="0"/>
                          <a:cs typeface="Arial" panose="020B0604020202020204" pitchFamily="34" charset="0"/>
                        </a:rPr>
                        <a:t>Length of study</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dirty="0">
                          <a:latin typeface="Arial"/>
                          <a:cs typeface="Arial"/>
                        </a:rPr>
                        <a:t>At least 3 years </a:t>
                      </a:r>
                      <a:endParaRPr lang="en-GB" sz="1400" dirty="0">
                        <a:latin typeface="Arial"/>
                        <a:cs typeface="Arial"/>
                      </a:endParaRPr>
                    </a:p>
                  </a:txBody>
                  <a:tcPr/>
                </a:tc>
                <a:tc>
                  <a:txBody>
                    <a:bodyPr/>
                    <a:lstStyle/>
                    <a:p>
                      <a:pPr algn="ctr"/>
                      <a:r>
                        <a:rPr lang="en-US" sz="1400" dirty="0">
                          <a:latin typeface="Arial"/>
                          <a:cs typeface="Arial"/>
                        </a:rPr>
                        <a:t>Ranges from 1-5 years</a:t>
                      </a:r>
                      <a:endParaRPr lang="en-GB" sz="1400" dirty="0">
                        <a:latin typeface="Arial"/>
                        <a:cs typeface="Arial"/>
                      </a:endParaRPr>
                    </a:p>
                  </a:txBody>
                  <a:tcPr/>
                </a:tc>
                <a:tc>
                  <a:txBody>
                    <a:bodyPr/>
                    <a:lstStyle/>
                    <a:p>
                      <a:pPr lvl="0" algn="ctr">
                        <a:buNone/>
                      </a:pPr>
                      <a:r>
                        <a:rPr lang="en-US" sz="1400" dirty="0">
                          <a:latin typeface="Arial"/>
                          <a:cs typeface="Arial"/>
                        </a:rPr>
                        <a:t>N/A</a:t>
                      </a:r>
                      <a:endParaRPr lang="en-GB" sz="1400" dirty="0">
                        <a:latin typeface="Arial"/>
                        <a:cs typeface="Arial"/>
                      </a:endParaRPr>
                    </a:p>
                  </a:txBody>
                  <a:tcPr/>
                </a:tc>
                <a:tc>
                  <a:txBody>
                    <a:bodyPr/>
                    <a:lstStyle/>
                    <a:p>
                      <a:pPr algn="ctr"/>
                      <a:r>
                        <a:rPr lang="en-US" sz="1400" dirty="0">
                          <a:latin typeface="Arial"/>
                          <a:cs typeface="Arial"/>
                        </a:rPr>
                        <a:t>1-2 years </a:t>
                      </a:r>
                      <a:endParaRPr lang="en-GB" sz="1400" dirty="0">
                        <a:latin typeface="Arial"/>
                        <a:cs typeface="Arial"/>
                      </a:endParaRPr>
                    </a:p>
                    <a:p>
                      <a:pPr lvl="0" algn="ctr">
                        <a:buNone/>
                      </a:pPr>
                      <a:r>
                        <a:rPr lang="en-US" sz="1400" dirty="0">
                          <a:latin typeface="Arial"/>
                          <a:cs typeface="Arial"/>
                        </a:rPr>
                        <a:t>(if full-time)</a:t>
                      </a:r>
                      <a:endParaRPr lang="en-GB" sz="1400" dirty="0">
                        <a:latin typeface="Arial"/>
                        <a:cs typeface="Arial"/>
                      </a:endParaRPr>
                    </a:p>
                  </a:txBody>
                  <a:tcPr/>
                </a:tc>
                <a:extLst>
                  <a:ext uri="{0D108BD9-81ED-4DB2-BD59-A6C34878D82A}">
                    <a16:rowId xmlns:a16="http://schemas.microsoft.com/office/drawing/2014/main" val="1845080748"/>
                  </a:ext>
                </a:extLst>
              </a:tr>
              <a:tr h="706655">
                <a:tc>
                  <a:txBody>
                    <a:bodyPr/>
                    <a:lstStyle/>
                    <a:p>
                      <a:pPr algn="ctr"/>
                      <a:r>
                        <a:rPr lang="en-US" sz="1400" dirty="0">
                          <a:solidFill>
                            <a:schemeClr val="tx1"/>
                          </a:solidFill>
                          <a:latin typeface="Arial" panose="020B0604020202020204" pitchFamily="34" charset="0"/>
                          <a:cs typeface="Arial" panose="020B0604020202020204" pitchFamily="34" charset="0"/>
                        </a:rPr>
                        <a:t>Study/training focused</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dirty="0">
                          <a:latin typeface="Arial"/>
                          <a:cs typeface="Arial"/>
                        </a:rPr>
                        <a:t>Classroom-based, some with option to do placement year </a:t>
                      </a:r>
                      <a:endParaRPr lang="en-GB"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a:cs typeface="Arial"/>
                        </a:rPr>
                        <a:t>Work-based, while studying for a qualification </a:t>
                      </a:r>
                      <a:endParaRPr lang="en-GB"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Work-based</a:t>
                      </a:r>
                      <a:endParaRPr lang="en-GB"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a:cs typeface="Arial"/>
                        </a:rPr>
                        <a:t>Classroom-based, some with workshops, labs or work experience </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2641666"/>
                  </a:ext>
                </a:extLst>
              </a:tr>
              <a:tr h="697981">
                <a:tc>
                  <a:txBody>
                    <a:bodyPr/>
                    <a:lstStyle/>
                    <a:p>
                      <a:pPr algn="ctr"/>
                      <a:r>
                        <a:rPr lang="en-US" sz="1400" dirty="0">
                          <a:solidFill>
                            <a:schemeClr val="tx1"/>
                          </a:solidFill>
                          <a:latin typeface="Arial" panose="020B0604020202020204" pitchFamily="34" charset="0"/>
                          <a:cs typeface="Arial" panose="020B0604020202020204" pitchFamily="34" charset="0"/>
                        </a:rPr>
                        <a:t>Cost</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Tuition fees (£9,250 a year) and living expenses. Eligible for student finance</a:t>
                      </a:r>
                      <a:endParaRPr lang="en-GB" sz="1400" dirty="0">
                        <a:latin typeface="Arial"/>
                        <a:cs typeface="Arial"/>
                      </a:endParaRPr>
                    </a:p>
                  </a:txBody>
                  <a:tcPr/>
                </a:tc>
                <a:tc>
                  <a:txBody>
                    <a:bodyPr/>
                    <a:lstStyle/>
                    <a:p>
                      <a:pPr algn="ctr"/>
                      <a:r>
                        <a:rPr lang="en-US" sz="1400" dirty="0">
                          <a:latin typeface="Arial"/>
                          <a:cs typeface="Arial"/>
                        </a:rPr>
                        <a:t>No fees</a:t>
                      </a:r>
                      <a:endParaRPr lang="en-GB" sz="1400" dirty="0">
                        <a:latin typeface="Arial"/>
                        <a:cs typeface="Arial"/>
                      </a:endParaRPr>
                    </a:p>
                  </a:txBody>
                  <a:tcPr/>
                </a:tc>
                <a:tc>
                  <a:txBody>
                    <a:bodyPr/>
                    <a:lstStyle/>
                    <a:p>
                      <a:pPr algn="ctr"/>
                      <a:r>
                        <a:rPr lang="en-US" sz="1400" dirty="0">
                          <a:latin typeface="Arial"/>
                          <a:cs typeface="Arial"/>
                        </a:rPr>
                        <a:t>No fees</a:t>
                      </a:r>
                      <a:endParaRPr lang="en-GB" sz="1400" dirty="0">
                        <a:latin typeface="Arial"/>
                        <a:cs typeface="Arial"/>
                      </a:endParaRPr>
                    </a:p>
                  </a:txBody>
                  <a:tcPr/>
                </a:tc>
                <a:tc>
                  <a:txBody>
                    <a:bodyPr/>
                    <a:lstStyle/>
                    <a:p>
                      <a:pPr algn="ctr"/>
                      <a:r>
                        <a:rPr lang="en-US" sz="1400" dirty="0">
                          <a:latin typeface="Arial"/>
                          <a:cs typeface="Arial"/>
                        </a:rPr>
                        <a:t>Tuition fees (£7,000-£9,250 a year) and living expenses.  Eligible for student finance</a:t>
                      </a:r>
                      <a:endParaRPr lang="en-GB" sz="1400" dirty="0">
                        <a:latin typeface="Arial"/>
                        <a:cs typeface="Arial"/>
                      </a:endParaRPr>
                    </a:p>
                  </a:txBody>
                  <a:tcPr/>
                </a:tc>
                <a:extLst>
                  <a:ext uri="{0D108BD9-81ED-4DB2-BD59-A6C34878D82A}">
                    <a16:rowId xmlns:a16="http://schemas.microsoft.com/office/drawing/2014/main" val="474176659"/>
                  </a:ext>
                </a:extLst>
              </a:tr>
              <a:tr h="831604">
                <a:tc>
                  <a:txBody>
                    <a:bodyPr/>
                    <a:lstStyle/>
                    <a:p>
                      <a:pPr algn="ctr"/>
                      <a:r>
                        <a:rPr lang="en-US" sz="1400" dirty="0">
                          <a:solidFill>
                            <a:schemeClr val="tx1"/>
                          </a:solidFill>
                          <a:latin typeface="Arial" panose="020B0604020202020204" pitchFamily="34" charset="0"/>
                          <a:cs typeface="Arial" panose="020B0604020202020204" pitchFamily="34" charset="0"/>
                        </a:rPr>
                        <a:t>Salary</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Average of £26,500 per year after graduation</a:t>
                      </a:r>
                      <a:endParaRPr lang="en-GB"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a:cs typeface="Arial"/>
                        </a:rPr>
                        <a:t>At least the </a:t>
                      </a:r>
                      <a:r>
                        <a:rPr lang="nb-NO" sz="1400" dirty="0">
                          <a:latin typeface="Arial"/>
                          <a:cs typeface="Arial"/>
                          <a:hlinkClick r:id="rId3"/>
                        </a:rPr>
                        <a:t>minimum apprenticeship wage</a:t>
                      </a:r>
                      <a:r>
                        <a:rPr lang="nb-NO" sz="1400" dirty="0">
                          <a:latin typeface="Arial"/>
                          <a:cs typeface="Arial"/>
                        </a:rPr>
                        <a:t> during apprenticeship, salaries vary afterwards </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a:cs typeface="Arial"/>
                        </a:rPr>
                        <a:t>Average of £19,000 per year</a:t>
                      </a:r>
                      <a:endParaRPr lang="en-GB" sz="1400" dirty="0">
                        <a:latin typeface="Arial"/>
                        <a:cs typeface="Arial"/>
                      </a:endParaRPr>
                    </a:p>
                  </a:txBody>
                  <a:tcPr/>
                </a:tc>
                <a:tc>
                  <a:txBody>
                    <a:bodyPr/>
                    <a:lstStyle/>
                    <a:p>
                      <a:pPr algn="ctr"/>
                      <a:r>
                        <a:rPr lang="en-US" sz="1400" dirty="0">
                          <a:latin typeface="Arial"/>
                          <a:cs typeface="Arial"/>
                        </a:rPr>
                        <a:t>Average of £24,410* per year after completing your course </a:t>
                      </a:r>
                      <a:endParaRPr lang="en-GB" sz="1400" dirty="0">
                        <a:latin typeface="Arial"/>
                        <a:cs typeface="Arial"/>
                      </a:endParaRPr>
                    </a:p>
                  </a:txBody>
                  <a:tcPr/>
                </a:tc>
                <a:extLst>
                  <a:ext uri="{0D108BD9-81ED-4DB2-BD59-A6C34878D82A}">
                    <a16:rowId xmlns:a16="http://schemas.microsoft.com/office/drawing/2014/main" val="402863443"/>
                  </a:ext>
                </a:extLst>
              </a:tr>
            </a:tbl>
          </a:graphicData>
        </a:graphic>
      </p:graphicFrame>
      <p:sp>
        <p:nvSpPr>
          <p:cNvPr id="3" name="TextBox 2">
            <a:extLst>
              <a:ext uri="{FF2B5EF4-FFF2-40B4-BE49-F238E27FC236}">
                <a16:creationId xmlns:a16="http://schemas.microsoft.com/office/drawing/2014/main" id="{20178261-9DA6-30EF-A345-F60333982167}"/>
              </a:ext>
            </a:extLst>
          </p:cNvPr>
          <p:cNvSpPr txBox="1"/>
          <p:nvPr/>
        </p:nvSpPr>
        <p:spPr>
          <a:xfrm>
            <a:off x="838200" y="6346094"/>
            <a:ext cx="10368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*As HTQs are a new quality stamp for qualifications, we've provided information on what the salary of L4/5 qualifications is - these are similar types of courses to HTQs. But with HTQs you also have confidence that they're based on the skills and knowledge employers want.</a:t>
            </a:r>
          </a:p>
        </p:txBody>
      </p:sp>
    </p:spTree>
    <p:extLst>
      <p:ext uri="{BB962C8B-B14F-4D97-AF65-F5344CB8AC3E}">
        <p14:creationId xmlns:p14="http://schemas.microsoft.com/office/powerpoint/2010/main" val="187546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0CE1-09E9-29A1-8118-84D73F5540BE}"/>
              </a:ext>
            </a:extLst>
          </p:cNvPr>
          <p:cNvSpPr>
            <a:spLocks noGrp="1"/>
          </p:cNvSpPr>
          <p:nvPr>
            <p:ph type="title"/>
          </p:nvPr>
        </p:nvSpPr>
        <p:spPr/>
        <p:txBody>
          <a:bodyPr/>
          <a:lstStyle/>
          <a:p>
            <a:r>
              <a:rPr lang="nb-NO"/>
              <a:t>Focus </a:t>
            </a:r>
            <a:r>
              <a:rPr lang="nb-NO" err="1"/>
              <a:t>on</a:t>
            </a:r>
            <a:r>
              <a:rPr lang="nb-NO"/>
              <a:t> </a:t>
            </a:r>
            <a:r>
              <a:rPr lang="nb-NO" err="1"/>
              <a:t>HTQs</a:t>
            </a:r>
            <a:endParaRPr lang="nb-NO"/>
          </a:p>
        </p:txBody>
      </p:sp>
      <p:sp>
        <p:nvSpPr>
          <p:cNvPr id="7" name="Content Placeholder 2">
            <a:extLst>
              <a:ext uri="{FF2B5EF4-FFF2-40B4-BE49-F238E27FC236}">
                <a16:creationId xmlns:a16="http://schemas.microsoft.com/office/drawing/2014/main" id="{CA7FEDAF-DCB2-B556-4247-739394A95BDB}"/>
              </a:ext>
            </a:extLst>
          </p:cNvPr>
          <p:cNvSpPr>
            <a:spLocks noGrp="1"/>
          </p:cNvSpPr>
          <p:nvPr>
            <p:ph idx="1"/>
          </p:nvPr>
        </p:nvSpPr>
        <p:spPr>
          <a:xfrm>
            <a:off x="838199" y="1825625"/>
            <a:ext cx="5389605" cy="4351338"/>
          </a:xfrm>
        </p:spPr>
        <p:txBody>
          <a:bodyPr>
            <a:normAutofit/>
          </a:bodyPr>
          <a:lstStyle/>
          <a:p>
            <a:pPr marL="0" indent="0">
              <a:buNone/>
            </a:pPr>
            <a:r>
              <a:rPr lang="nb-NO" sz="2400" dirty="0"/>
              <a:t>In this session we are going to focus on:</a:t>
            </a:r>
          </a:p>
          <a:p>
            <a:pPr marL="0" indent="0">
              <a:buNone/>
            </a:pPr>
            <a:endParaRPr lang="nb-NO" sz="2400" dirty="0"/>
          </a:p>
          <a:p>
            <a:pPr marL="0" indent="0" algn="ctr">
              <a:buNone/>
            </a:pPr>
            <a:r>
              <a:rPr lang="nb-NO" sz="2400" b="1" dirty="0">
                <a:solidFill>
                  <a:srgbClr val="EA5E0D"/>
                </a:solidFill>
              </a:rPr>
              <a:t>Higher Technical Qualifications (HTQs)</a:t>
            </a:r>
          </a:p>
          <a:p>
            <a:pPr marL="0" indent="0">
              <a:buNone/>
            </a:pPr>
            <a:endParaRPr lang="nb-NO" sz="2400" dirty="0"/>
          </a:p>
          <a:p>
            <a:pPr marL="0" indent="0">
              <a:buNone/>
            </a:pPr>
            <a:r>
              <a:rPr lang="nb-NO" sz="2400" dirty="0"/>
              <a:t>Has anyone come across this pathway before?</a:t>
            </a:r>
          </a:p>
        </p:txBody>
      </p:sp>
      <p:pic>
        <p:nvPicPr>
          <p:cNvPr id="8" name="Picture 7">
            <a:extLst>
              <a:ext uri="{FF2B5EF4-FFF2-40B4-BE49-F238E27FC236}">
                <a16:creationId xmlns:a16="http://schemas.microsoft.com/office/drawing/2014/main" id="{FE633442-C92B-210F-3A63-21160C5D7B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47256" y="1913114"/>
            <a:ext cx="5006546" cy="4050457"/>
          </a:xfrm>
          <a:prstGeom prst="rect">
            <a:avLst/>
          </a:prstGeom>
        </p:spPr>
      </p:pic>
      <p:sp>
        <p:nvSpPr>
          <p:cNvPr id="5" name="Slide Number Placeholder 4">
            <a:extLst>
              <a:ext uri="{FF2B5EF4-FFF2-40B4-BE49-F238E27FC236}">
                <a16:creationId xmlns:a16="http://schemas.microsoft.com/office/drawing/2014/main" id="{141F374D-8147-65E2-0A6E-D01B5A659E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732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0BFB-9E2B-CC5E-C67C-2B30F6817363}"/>
              </a:ext>
            </a:extLst>
          </p:cNvPr>
          <p:cNvSpPr>
            <a:spLocks noGrp="1"/>
          </p:cNvSpPr>
          <p:nvPr>
            <p:ph type="title"/>
          </p:nvPr>
        </p:nvSpPr>
        <p:spPr/>
        <p:txBody>
          <a:bodyPr/>
          <a:lstStyle/>
          <a:p>
            <a:r>
              <a:rPr lang="nb-NO"/>
              <a:t>Show HTQ video</a:t>
            </a:r>
          </a:p>
        </p:txBody>
      </p:sp>
      <p:sp>
        <p:nvSpPr>
          <p:cNvPr id="3" name="Content Placeholder 2">
            <a:extLst>
              <a:ext uri="{FF2B5EF4-FFF2-40B4-BE49-F238E27FC236}">
                <a16:creationId xmlns:a16="http://schemas.microsoft.com/office/drawing/2014/main" id="{01B9AA7B-4414-F4B7-1DF7-89254D289824}"/>
              </a:ext>
            </a:extLst>
          </p:cNvPr>
          <p:cNvSpPr>
            <a:spLocks noGrp="1"/>
          </p:cNvSpPr>
          <p:nvPr>
            <p:ph idx="1"/>
          </p:nvPr>
        </p:nvSpPr>
        <p:spPr/>
        <p:txBody>
          <a:bodyPr/>
          <a:lstStyle/>
          <a:p>
            <a:endParaRPr lang="nb-NO"/>
          </a:p>
        </p:txBody>
      </p:sp>
      <p:sp>
        <p:nvSpPr>
          <p:cNvPr id="5" name="Slide Number Placeholder 4">
            <a:extLst>
              <a:ext uri="{FF2B5EF4-FFF2-40B4-BE49-F238E27FC236}">
                <a16:creationId xmlns:a16="http://schemas.microsoft.com/office/drawing/2014/main" id="{2E1AACCD-0382-E67F-88DE-AA2FCDECDE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69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5CB2-7D60-DDA6-169E-ED48CD75F2AD}"/>
              </a:ext>
            </a:extLst>
          </p:cNvPr>
          <p:cNvSpPr>
            <a:spLocks noGrp="1"/>
          </p:cNvSpPr>
          <p:nvPr>
            <p:ph type="title"/>
          </p:nvPr>
        </p:nvSpPr>
        <p:spPr>
          <a:xfrm>
            <a:off x="838200" y="508818"/>
            <a:ext cx="9178636" cy="1325563"/>
          </a:xfrm>
        </p:spPr>
        <p:txBody>
          <a:bodyPr vert="horz" lIns="91440" tIns="45720" rIns="91440" bIns="45720" rtlCol="0" anchor="t">
            <a:noAutofit/>
          </a:bodyPr>
          <a:lstStyle/>
          <a:p>
            <a:r>
              <a:rPr lang="en-US" kern="1200" dirty="0">
                <a:solidFill>
                  <a:schemeClr val="tx1"/>
                </a:solidFill>
              </a:rPr>
              <a:t>What questions do you have about HTQs?</a:t>
            </a:r>
          </a:p>
        </p:txBody>
      </p:sp>
      <p:pic>
        <p:nvPicPr>
          <p:cNvPr id="5" name="Content Placeholder 4">
            <a:extLst>
              <a:ext uri="{FF2B5EF4-FFF2-40B4-BE49-F238E27FC236}">
                <a16:creationId xmlns:a16="http://schemas.microsoft.com/office/drawing/2014/main" id="{6E8B2D55-2517-AD45-0CEC-A19BD5972FE2}"/>
              </a:ext>
              <a:ext uri="{C183D7F6-B498-43B3-948B-1728B52AA6E4}">
                <adec:decorative xmlns:adec="http://schemas.microsoft.com/office/drawing/2017/decorative" val="1"/>
              </a:ext>
            </a:extLst>
          </p:cNvPr>
          <p:cNvPicPr>
            <a:picLocks noGrp="1" noChangeAspect="1"/>
          </p:cNvPicPr>
          <p:nvPr>
            <p:ph idx="429496729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35095" y="1690688"/>
            <a:ext cx="4321810" cy="4321810"/>
          </a:xfrm>
          <a:prstGeom prst="rect">
            <a:avLst/>
          </a:prstGeom>
        </p:spPr>
      </p:pic>
      <p:sp>
        <p:nvSpPr>
          <p:cNvPr id="4" name="Slide Number Placeholder 3">
            <a:extLst>
              <a:ext uri="{FF2B5EF4-FFF2-40B4-BE49-F238E27FC236}">
                <a16:creationId xmlns:a16="http://schemas.microsoft.com/office/drawing/2014/main" id="{31E5C129-36ED-5A59-6319-D25AE35400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07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6BBF-ED3A-EC2E-67EF-82888ED03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25DE6-351E-46FF-0AF5-518721AD600B}"/>
              </a:ext>
            </a:extLst>
          </p:cNvPr>
          <p:cNvSpPr>
            <a:spLocks noGrp="1"/>
          </p:cNvSpPr>
          <p:nvPr>
            <p:ph type="title"/>
          </p:nvPr>
        </p:nvSpPr>
        <p:spPr/>
        <p:txBody>
          <a:bodyPr/>
          <a:lstStyle/>
          <a:p>
            <a:r>
              <a:rPr lang="nb-NO" dirty="0"/>
              <a:t>Activity – HTQs pros and cons</a:t>
            </a:r>
          </a:p>
        </p:txBody>
      </p:sp>
      <p:sp>
        <p:nvSpPr>
          <p:cNvPr id="3" name="Content Placeholder 2">
            <a:extLst>
              <a:ext uri="{FF2B5EF4-FFF2-40B4-BE49-F238E27FC236}">
                <a16:creationId xmlns:a16="http://schemas.microsoft.com/office/drawing/2014/main" id="{A6DC439A-1606-5FF7-2918-93DF26A88C11}"/>
              </a:ext>
            </a:extLst>
          </p:cNvPr>
          <p:cNvSpPr>
            <a:spLocks noGrp="1"/>
          </p:cNvSpPr>
          <p:nvPr>
            <p:ph idx="1"/>
          </p:nvPr>
        </p:nvSpPr>
        <p:spPr/>
        <p:txBody>
          <a:bodyPr>
            <a:normAutofit/>
          </a:bodyPr>
          <a:lstStyle/>
          <a:p>
            <a:r>
              <a:rPr lang="nb-NO" sz="2400" dirty="0"/>
              <a:t>Search online to find out what some of the pros and cons of HTQs are in relation to other post-18 options?</a:t>
            </a:r>
          </a:p>
          <a:p>
            <a:r>
              <a:rPr lang="nb-NO" sz="2400" dirty="0"/>
              <a:t>Talk with a partner or a small group.</a:t>
            </a:r>
          </a:p>
          <a:p>
            <a:r>
              <a:rPr lang="nb-NO" sz="2400" dirty="0"/>
              <a:t>What questions do you have about HTQs?</a:t>
            </a:r>
          </a:p>
          <a:p>
            <a:endParaRPr lang="nb-NO" sz="2400" dirty="0"/>
          </a:p>
        </p:txBody>
      </p:sp>
      <p:graphicFrame>
        <p:nvGraphicFramePr>
          <p:cNvPr id="4" name="Table 4">
            <a:extLst>
              <a:ext uri="{FF2B5EF4-FFF2-40B4-BE49-F238E27FC236}">
                <a16:creationId xmlns:a16="http://schemas.microsoft.com/office/drawing/2014/main" id="{1685CB45-ECED-DA64-CE2C-F97287E43B5F}"/>
              </a:ext>
            </a:extLst>
          </p:cNvPr>
          <p:cNvGraphicFramePr>
            <a:graphicFrameLocks/>
          </p:cNvGraphicFramePr>
          <p:nvPr>
            <p:extLst>
              <p:ext uri="{D42A27DB-BD31-4B8C-83A1-F6EECF244321}">
                <p14:modId xmlns:p14="http://schemas.microsoft.com/office/powerpoint/2010/main" val="1261439308"/>
              </p:ext>
            </p:extLst>
          </p:nvPr>
        </p:nvGraphicFramePr>
        <p:xfrm>
          <a:off x="1143000" y="3689214"/>
          <a:ext cx="7362372" cy="2377440"/>
        </p:xfrm>
        <a:graphic>
          <a:graphicData uri="http://schemas.openxmlformats.org/drawingml/2006/table">
            <a:tbl>
              <a:tblPr firstRow="1" bandRow="1">
                <a:tableStyleId>{5C22544A-7EE6-4342-B048-85BDC9FD1C3A}</a:tableStyleId>
              </a:tblPr>
              <a:tblGrid>
                <a:gridCol w="2454124">
                  <a:extLst>
                    <a:ext uri="{9D8B030D-6E8A-4147-A177-3AD203B41FA5}">
                      <a16:colId xmlns:a16="http://schemas.microsoft.com/office/drawing/2014/main" val="1380127725"/>
                    </a:ext>
                  </a:extLst>
                </a:gridCol>
                <a:gridCol w="2454124">
                  <a:extLst>
                    <a:ext uri="{9D8B030D-6E8A-4147-A177-3AD203B41FA5}">
                      <a16:colId xmlns:a16="http://schemas.microsoft.com/office/drawing/2014/main" val="2358067611"/>
                    </a:ext>
                  </a:extLst>
                </a:gridCol>
                <a:gridCol w="2454124">
                  <a:extLst>
                    <a:ext uri="{9D8B030D-6E8A-4147-A177-3AD203B41FA5}">
                      <a16:colId xmlns:a16="http://schemas.microsoft.com/office/drawing/2014/main" val="572772809"/>
                    </a:ext>
                  </a:extLst>
                </a:gridCol>
              </a:tblGrid>
              <a:tr h="365176">
                <a:tc>
                  <a:txBody>
                    <a:bodyPr/>
                    <a:lstStyle/>
                    <a:p>
                      <a:r>
                        <a:rPr lang="nb-NO" sz="2000" dirty="0">
                          <a:solidFill>
                            <a:schemeClr val="tx1"/>
                          </a:solidFill>
                          <a:latin typeface="Arial" panose="020B0604020202020204" pitchFamily="34" charset="0"/>
                          <a:cs typeface="Arial" panose="020B0604020202020204" pitchFamily="34" charset="0"/>
                        </a:rPr>
                        <a:t>Consider:</a:t>
                      </a:r>
                    </a:p>
                  </a:txBody>
                  <a:tcPr>
                    <a:solidFill>
                      <a:srgbClr val="F79A00"/>
                    </a:solidFill>
                  </a:tcPr>
                </a:tc>
                <a:tc>
                  <a:txBody>
                    <a:bodyPr/>
                    <a:lstStyle/>
                    <a:p>
                      <a:r>
                        <a:rPr lang="nb-NO" sz="2000" dirty="0">
                          <a:solidFill>
                            <a:schemeClr val="tx1"/>
                          </a:solidFill>
                          <a:latin typeface="Arial" panose="020B0604020202020204" pitchFamily="34" charset="0"/>
                          <a:cs typeface="Arial" panose="020B0604020202020204" pitchFamily="34" charset="0"/>
                        </a:rPr>
                        <a:t>Pros</a:t>
                      </a:r>
                    </a:p>
                  </a:txBody>
                  <a:tcPr>
                    <a:solidFill>
                      <a:srgbClr val="F79A00"/>
                    </a:solidFill>
                  </a:tcPr>
                </a:tc>
                <a:tc>
                  <a:txBody>
                    <a:bodyPr/>
                    <a:lstStyle/>
                    <a:p>
                      <a:r>
                        <a:rPr lang="nb-NO" sz="2000" dirty="0">
                          <a:solidFill>
                            <a:schemeClr val="tx1"/>
                          </a:solidFill>
                          <a:latin typeface="Arial" panose="020B0604020202020204" pitchFamily="34" charset="0"/>
                          <a:cs typeface="Arial" panose="020B0604020202020204" pitchFamily="34" charset="0"/>
                        </a:rPr>
                        <a:t>Cons</a:t>
                      </a:r>
                    </a:p>
                  </a:txBody>
                  <a:tcPr>
                    <a:solidFill>
                      <a:srgbClr val="F79A00"/>
                    </a:solidFill>
                  </a:tcPr>
                </a:tc>
                <a:extLst>
                  <a:ext uri="{0D108BD9-81ED-4DB2-BD59-A6C34878D82A}">
                    <a16:rowId xmlns:a16="http://schemas.microsoft.com/office/drawing/2014/main" val="2081272750"/>
                  </a:ext>
                </a:extLst>
              </a:tr>
              <a:tr h="365176">
                <a:tc>
                  <a:txBody>
                    <a:bodyPr/>
                    <a:lstStyle/>
                    <a:p>
                      <a:r>
                        <a:rPr lang="nb-NO" sz="2000" b="0" dirty="0">
                          <a:latin typeface="Arial" panose="020B0604020202020204" pitchFamily="34" charset="0"/>
                          <a:cs typeface="Arial" panose="020B0604020202020204" pitchFamily="34" charset="0"/>
                        </a:rPr>
                        <a:t>Time commitment</a:t>
                      </a:r>
                    </a:p>
                  </a:txBody>
                  <a:tcPr>
                    <a:solidFill>
                      <a:schemeClr val="accent4">
                        <a:lumMod val="20000"/>
                        <a:lumOff val="80000"/>
                      </a:schemeClr>
                    </a:solidFill>
                  </a:tcPr>
                </a:tc>
                <a:tc>
                  <a:txBody>
                    <a:bodyPr/>
                    <a:lstStyle/>
                    <a:p>
                      <a:endParaRPr lang="nb-NO" sz="20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lang="nb-NO" sz="2000" dirty="0">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2645640895"/>
                  </a:ext>
                </a:extLst>
              </a:tr>
              <a:tr h="365176">
                <a:tc>
                  <a:txBody>
                    <a:bodyPr/>
                    <a:lstStyle/>
                    <a:p>
                      <a:r>
                        <a:rPr lang="nb-NO" sz="2000" b="0" dirty="0">
                          <a:latin typeface="Arial" panose="020B0604020202020204" pitchFamily="34" charset="0"/>
                          <a:cs typeface="Arial" panose="020B0604020202020204" pitchFamily="34" charset="0"/>
                        </a:rPr>
                        <a:t>Teaching approach</a:t>
                      </a:r>
                    </a:p>
                  </a:txBody>
                  <a:tcPr>
                    <a:solidFill>
                      <a:schemeClr val="accent4">
                        <a:lumMod val="40000"/>
                        <a:lumOff val="60000"/>
                      </a:schemeClr>
                    </a:solidFill>
                  </a:tcPr>
                </a:tc>
                <a:tc>
                  <a:txBody>
                    <a:bodyPr/>
                    <a:lstStyle/>
                    <a:p>
                      <a:endParaRPr lang="nb-NO" sz="2000" dirty="0">
                        <a:latin typeface="Arial" panose="020B0604020202020204" pitchFamily="34" charset="0"/>
                        <a:cs typeface="Arial" panose="020B0604020202020204" pitchFamily="34" charset="0"/>
                      </a:endParaRPr>
                    </a:p>
                  </a:txBody>
                  <a:tcPr>
                    <a:solidFill>
                      <a:schemeClr val="accent4">
                        <a:lumMod val="40000"/>
                        <a:lumOff val="60000"/>
                      </a:schemeClr>
                    </a:solidFill>
                  </a:tcPr>
                </a:tc>
                <a:tc>
                  <a:txBody>
                    <a:bodyPr/>
                    <a:lstStyle/>
                    <a:p>
                      <a:endParaRPr lang="nb-NO" sz="2000" dirty="0">
                        <a:latin typeface="Arial" panose="020B0604020202020204" pitchFamily="34" charset="0"/>
                        <a:cs typeface="Arial" panose="020B0604020202020204" pitchFamily="34" charset="0"/>
                      </a:endParaRPr>
                    </a:p>
                  </a:txBody>
                  <a:tcPr>
                    <a:solidFill>
                      <a:schemeClr val="accent4">
                        <a:lumMod val="40000"/>
                        <a:lumOff val="60000"/>
                      </a:schemeClr>
                    </a:solidFill>
                  </a:tcPr>
                </a:tc>
                <a:extLst>
                  <a:ext uri="{0D108BD9-81ED-4DB2-BD59-A6C34878D82A}">
                    <a16:rowId xmlns:a16="http://schemas.microsoft.com/office/drawing/2014/main" val="3386035391"/>
                  </a:ext>
                </a:extLst>
              </a:tr>
              <a:tr h="365176">
                <a:tc>
                  <a:txBody>
                    <a:bodyPr/>
                    <a:lstStyle/>
                    <a:p>
                      <a:r>
                        <a:rPr lang="nb-NO" sz="2000" b="0" dirty="0">
                          <a:latin typeface="Arial" panose="020B0604020202020204" pitchFamily="34" charset="0"/>
                          <a:cs typeface="Arial" panose="020B0604020202020204" pitchFamily="34" charset="0"/>
                        </a:rPr>
                        <a:t>Cost</a:t>
                      </a:r>
                    </a:p>
                  </a:txBody>
                  <a:tcPr>
                    <a:solidFill>
                      <a:schemeClr val="accent4">
                        <a:lumMod val="20000"/>
                        <a:lumOff val="80000"/>
                      </a:schemeClr>
                    </a:solidFill>
                  </a:tcPr>
                </a:tc>
                <a:tc>
                  <a:txBody>
                    <a:bodyPr/>
                    <a:lstStyle/>
                    <a:p>
                      <a:endParaRPr lang="nb-NO" sz="20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lang="nb-NO" sz="2000" dirty="0">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654779774"/>
                  </a:ext>
                </a:extLst>
              </a:tr>
              <a:tr h="0">
                <a:tc>
                  <a:txBody>
                    <a:bodyPr/>
                    <a:lstStyle/>
                    <a:p>
                      <a:r>
                        <a:rPr lang="nb-NO" sz="2000" b="0" dirty="0">
                          <a:latin typeface="Arial" panose="020B0604020202020204" pitchFamily="34" charset="0"/>
                          <a:cs typeface="Arial" panose="020B0604020202020204" pitchFamily="34" charset="0"/>
                        </a:rPr>
                        <a:t>Career prospects</a:t>
                      </a:r>
                    </a:p>
                  </a:txBody>
                  <a:tcPr>
                    <a:solidFill>
                      <a:schemeClr val="accent4">
                        <a:lumMod val="40000"/>
                        <a:lumOff val="60000"/>
                      </a:schemeClr>
                    </a:solidFill>
                  </a:tcPr>
                </a:tc>
                <a:tc>
                  <a:txBody>
                    <a:bodyPr/>
                    <a:lstStyle/>
                    <a:p>
                      <a:endParaRPr lang="nb-NO" sz="2000">
                        <a:latin typeface="Arial" panose="020B0604020202020204" pitchFamily="34" charset="0"/>
                        <a:cs typeface="Arial" panose="020B0604020202020204" pitchFamily="34" charset="0"/>
                      </a:endParaRPr>
                    </a:p>
                  </a:txBody>
                  <a:tcPr>
                    <a:solidFill>
                      <a:schemeClr val="accent4">
                        <a:lumMod val="40000"/>
                        <a:lumOff val="60000"/>
                      </a:schemeClr>
                    </a:solidFill>
                  </a:tcPr>
                </a:tc>
                <a:tc>
                  <a:txBody>
                    <a:bodyPr/>
                    <a:lstStyle/>
                    <a:p>
                      <a:endParaRPr lang="nb-NO" sz="2000" dirty="0">
                        <a:latin typeface="Arial" panose="020B0604020202020204" pitchFamily="34" charset="0"/>
                        <a:cs typeface="Arial" panose="020B0604020202020204" pitchFamily="34" charset="0"/>
                      </a:endParaRPr>
                    </a:p>
                  </a:txBody>
                  <a:tcPr>
                    <a:solidFill>
                      <a:schemeClr val="accent4">
                        <a:lumMod val="40000"/>
                        <a:lumOff val="60000"/>
                      </a:schemeClr>
                    </a:solidFill>
                  </a:tcPr>
                </a:tc>
                <a:extLst>
                  <a:ext uri="{0D108BD9-81ED-4DB2-BD59-A6C34878D82A}">
                    <a16:rowId xmlns:a16="http://schemas.microsoft.com/office/drawing/2014/main" val="2042336405"/>
                  </a:ext>
                </a:extLst>
              </a:tr>
              <a:tr h="365176">
                <a:tc>
                  <a:txBody>
                    <a:bodyPr/>
                    <a:lstStyle/>
                    <a:p>
                      <a:r>
                        <a:rPr lang="nb-NO" sz="2000" b="0" dirty="0">
                          <a:latin typeface="Arial" panose="020B0604020202020204" pitchFamily="34" charset="0"/>
                          <a:cs typeface="Arial" panose="020B0604020202020204" pitchFamily="34" charset="0"/>
                        </a:rPr>
                        <a:t>Anything else?</a:t>
                      </a:r>
                    </a:p>
                  </a:txBody>
                  <a:tcPr>
                    <a:solidFill>
                      <a:schemeClr val="accent4">
                        <a:lumMod val="20000"/>
                        <a:lumOff val="80000"/>
                      </a:schemeClr>
                    </a:solidFill>
                  </a:tcPr>
                </a:tc>
                <a:tc>
                  <a:txBody>
                    <a:bodyPr/>
                    <a:lstStyle/>
                    <a:p>
                      <a:endParaRPr lang="nb-NO" sz="20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lang="nb-NO" sz="2000" dirty="0">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923081594"/>
                  </a:ext>
                </a:extLst>
              </a:tr>
            </a:tbl>
          </a:graphicData>
        </a:graphic>
      </p:graphicFrame>
      <p:pic>
        <p:nvPicPr>
          <p:cNvPr id="6" name="Picture 5">
            <a:extLst>
              <a:ext uri="{FF2B5EF4-FFF2-40B4-BE49-F238E27FC236}">
                <a16:creationId xmlns:a16="http://schemas.microsoft.com/office/drawing/2014/main" id="{5BF1E6C5-3832-77CB-9E83-EF42ED408EA1}"/>
              </a:ext>
              <a:ext uri="{C183D7F6-B498-43B3-948B-1728B52AA6E4}">
                <adec:decorative xmlns:adec="http://schemas.microsoft.com/office/drawing/2017/decorative" val="1"/>
              </a:ext>
            </a:extLst>
          </p:cNvPr>
          <p:cNvPicPr>
            <a:picLocks noChangeAspect="1"/>
          </p:cNvPicPr>
          <p:nvPr/>
        </p:nvPicPr>
        <p:blipFill rotWithShape="1">
          <a:blip r:embed="rId3"/>
          <a:srcRect r="15562"/>
          <a:stretch/>
        </p:blipFill>
        <p:spPr>
          <a:xfrm>
            <a:off x="8810172" y="3689214"/>
            <a:ext cx="3084694" cy="2074586"/>
          </a:xfrm>
          <a:prstGeom prst="rect">
            <a:avLst/>
          </a:prstGeom>
        </p:spPr>
      </p:pic>
      <p:sp>
        <p:nvSpPr>
          <p:cNvPr id="5" name="Slide Number Placeholder 4">
            <a:extLst>
              <a:ext uri="{FF2B5EF4-FFF2-40B4-BE49-F238E27FC236}">
                <a16:creationId xmlns:a16="http://schemas.microsoft.com/office/drawing/2014/main" id="{C776CFD5-3972-7BBB-8F27-1AF669A5AA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74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C704-0548-5678-A7B1-A2221EE27B2B}"/>
              </a:ext>
              <a:ext uri="{C183D7F6-B498-43B3-948B-1728B52AA6E4}">
                <adec:decorative xmlns:adec="http://schemas.microsoft.com/office/drawing/2017/decorative" val="0"/>
              </a:ext>
            </a:extLst>
          </p:cNvPr>
          <p:cNvSpPr>
            <a:spLocks noGrp="1"/>
          </p:cNvSpPr>
          <p:nvPr>
            <p:ph type="title"/>
          </p:nvPr>
        </p:nvSpPr>
        <p:spPr/>
        <p:txBody>
          <a:bodyPr>
            <a:normAutofit/>
          </a:bodyPr>
          <a:lstStyle/>
          <a:p>
            <a:pPr algn="l"/>
            <a:r>
              <a:rPr lang="nb-NO" sz="3600" dirty="0"/>
              <a:t>HTQ qualifications and occcuptional routes </a:t>
            </a:r>
          </a:p>
        </p:txBody>
      </p:sp>
      <p:sp>
        <p:nvSpPr>
          <p:cNvPr id="8" name="Content Placeholder 2">
            <a:extLst>
              <a:ext uri="{FF2B5EF4-FFF2-40B4-BE49-F238E27FC236}">
                <a16:creationId xmlns:a16="http://schemas.microsoft.com/office/drawing/2014/main" id="{A85E17B1-E9FB-514D-9BB7-945552B07B86}"/>
              </a:ext>
            </a:extLst>
          </p:cNvPr>
          <p:cNvSpPr>
            <a:spLocks noGrp="1"/>
          </p:cNvSpPr>
          <p:nvPr>
            <p:ph idx="1"/>
          </p:nvPr>
        </p:nvSpPr>
        <p:spPr>
          <a:xfrm>
            <a:off x="901616" y="1869167"/>
            <a:ext cx="3714641" cy="4351338"/>
          </a:xfrm>
        </p:spPr>
        <p:txBody>
          <a:bodyPr>
            <a:normAutofit/>
          </a:bodyPr>
          <a:lstStyle/>
          <a:p>
            <a:pPr marL="0" indent="0" algn="l">
              <a:buNone/>
            </a:pPr>
            <a:r>
              <a:rPr lang="en-US" sz="2000" dirty="0">
                <a:solidFill>
                  <a:srgbClr val="0B0C0C"/>
                </a:solidFill>
              </a:rPr>
              <a:t>HTQs include a range of different </a:t>
            </a:r>
            <a:r>
              <a:rPr lang="en-US" sz="2000" b="1" dirty="0">
                <a:solidFill>
                  <a:srgbClr val="0B0C0C"/>
                </a:solidFill>
              </a:rPr>
              <a:t>qualifications</a:t>
            </a:r>
            <a:r>
              <a:rPr lang="en-US" sz="2000" dirty="0">
                <a:solidFill>
                  <a:srgbClr val="0B0C0C"/>
                </a:solidFill>
              </a:rPr>
              <a:t>:</a:t>
            </a:r>
          </a:p>
          <a:p>
            <a:r>
              <a:rPr lang="en-US" sz="2000" dirty="0">
                <a:solidFill>
                  <a:srgbClr val="0B0C0C"/>
                </a:solidFill>
              </a:rPr>
              <a:t>Higher national diplomas</a:t>
            </a:r>
          </a:p>
          <a:p>
            <a:pPr algn="l">
              <a:buFont typeface="Arial" panose="020B0604020202020204" pitchFamily="34" charset="0"/>
              <a:buChar char="•"/>
            </a:pPr>
            <a:r>
              <a:rPr lang="en-US" sz="2000" dirty="0">
                <a:solidFill>
                  <a:srgbClr val="0B0C0C"/>
                </a:solidFill>
              </a:rPr>
              <a:t>Higher national certificates</a:t>
            </a:r>
          </a:p>
          <a:p>
            <a:pPr algn="l">
              <a:buFont typeface="Arial" panose="020B0604020202020204" pitchFamily="34" charset="0"/>
              <a:buChar char="•"/>
            </a:pPr>
            <a:r>
              <a:rPr lang="en-US" sz="2000" dirty="0">
                <a:solidFill>
                  <a:srgbClr val="0B0C0C"/>
                </a:solidFill>
              </a:rPr>
              <a:t>Foundation degrees</a:t>
            </a:r>
          </a:p>
          <a:p>
            <a:pPr algn="l">
              <a:buFont typeface="Arial" panose="020B0604020202020204" pitchFamily="34" charset="0"/>
              <a:buChar char="•"/>
            </a:pPr>
            <a:r>
              <a:rPr lang="en-US" sz="2000" dirty="0">
                <a:solidFill>
                  <a:srgbClr val="0B0C0C"/>
                </a:solidFill>
              </a:rPr>
              <a:t>Higher education diplomas</a:t>
            </a:r>
            <a:endParaRPr lang="nb-NO" sz="2000" i="1" dirty="0"/>
          </a:p>
          <a:p>
            <a:pPr marL="0" indent="0">
              <a:buNone/>
            </a:pPr>
            <a:endParaRPr lang="nb-NO" sz="2000" i="1" dirty="0"/>
          </a:p>
          <a:p>
            <a:pPr marL="0" indent="0">
              <a:buNone/>
            </a:pPr>
            <a:endParaRPr lang="nb-NO" sz="2400" i="1" dirty="0"/>
          </a:p>
        </p:txBody>
      </p:sp>
      <p:sp>
        <p:nvSpPr>
          <p:cNvPr id="4" name="Content Placeholder 2" descr="Higher national diplomas&#10;Higher national certificates&#10;Foundation degrees&#10;Higher education diplomas">
            <a:extLst>
              <a:ext uri="{FF2B5EF4-FFF2-40B4-BE49-F238E27FC236}">
                <a16:creationId xmlns:a16="http://schemas.microsoft.com/office/drawing/2014/main" id="{1636EF84-FF16-18BD-2A8D-CFAAA7557237}"/>
              </a:ext>
            </a:extLst>
          </p:cNvPr>
          <p:cNvSpPr txBox="1">
            <a:spLocks/>
          </p:cNvSpPr>
          <p:nvPr/>
        </p:nvSpPr>
        <p:spPr>
          <a:xfrm>
            <a:off x="838200" y="2601119"/>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475DE16-C705-1670-F1A0-1C8145858191}"/>
              </a:ext>
            </a:extLst>
          </p:cNvPr>
          <p:cNvSpPr txBox="1"/>
          <p:nvPr/>
        </p:nvSpPr>
        <p:spPr>
          <a:xfrm>
            <a:off x="1000273" y="5579463"/>
            <a:ext cx="65285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Look for the HTQ quality mark</a:t>
            </a:r>
          </a:p>
        </p:txBody>
      </p:sp>
      <p:sp>
        <p:nvSpPr>
          <p:cNvPr id="24" name="Content Placeholder 2">
            <a:extLst>
              <a:ext uri="{FF2B5EF4-FFF2-40B4-BE49-F238E27FC236}">
                <a16:creationId xmlns:a16="http://schemas.microsoft.com/office/drawing/2014/main" id="{6EA07964-51FD-3621-1764-2B35574D4975}"/>
              </a:ext>
            </a:extLst>
          </p:cNvPr>
          <p:cNvSpPr txBox="1">
            <a:spLocks/>
          </p:cNvSpPr>
          <p:nvPr/>
        </p:nvSpPr>
        <p:spPr>
          <a:xfrm>
            <a:off x="5009529" y="1976106"/>
            <a:ext cx="67185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HTQs are available in the following </a:t>
            </a:r>
            <a:r>
              <a:rPr kumimoji="0" lang="en-US" sz="2000" b="1"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occupational routes</a:t>
            </a:r>
            <a:r>
              <a:rPr kumimoji="0" lang="en-US" sz="20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a:t>
            </a:r>
            <a:endParaRPr kumimoji="0" lang="nb-NO"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Freeform: Shape 31">
            <a:extLst>
              <a:ext uri="{FF2B5EF4-FFF2-40B4-BE49-F238E27FC236}">
                <a16:creationId xmlns:a16="http://schemas.microsoft.com/office/drawing/2014/main" id="{19E8075B-1504-1098-5D58-E51DAA72946E}"/>
              </a:ext>
            </a:extLst>
          </p:cNvPr>
          <p:cNvSpPr/>
          <p:nvPr/>
        </p:nvSpPr>
        <p:spPr>
          <a:xfrm>
            <a:off x="5221458" y="2433789"/>
            <a:ext cx="1590856" cy="486080"/>
          </a:xfrm>
          <a:custGeom>
            <a:avLst/>
            <a:gdLst>
              <a:gd name="connsiteX0" fmla="*/ 0 w 3481294"/>
              <a:gd name="connsiteY0" fmla="*/ 73227 h 439354"/>
              <a:gd name="connsiteX1" fmla="*/ 73227 w 3481294"/>
              <a:gd name="connsiteY1" fmla="*/ 0 h 439354"/>
              <a:gd name="connsiteX2" fmla="*/ 3408067 w 3481294"/>
              <a:gd name="connsiteY2" fmla="*/ 0 h 439354"/>
              <a:gd name="connsiteX3" fmla="*/ 3481294 w 3481294"/>
              <a:gd name="connsiteY3" fmla="*/ 73227 h 439354"/>
              <a:gd name="connsiteX4" fmla="*/ 3481294 w 3481294"/>
              <a:gd name="connsiteY4" fmla="*/ 366127 h 439354"/>
              <a:gd name="connsiteX5" fmla="*/ 3408067 w 3481294"/>
              <a:gd name="connsiteY5" fmla="*/ 439354 h 439354"/>
              <a:gd name="connsiteX6" fmla="*/ 73227 w 3481294"/>
              <a:gd name="connsiteY6" fmla="*/ 439354 h 439354"/>
              <a:gd name="connsiteX7" fmla="*/ 0 w 3481294"/>
              <a:gd name="connsiteY7" fmla="*/ 366127 h 439354"/>
              <a:gd name="connsiteX8" fmla="*/ 0 w 3481294"/>
              <a:gd name="connsiteY8" fmla="*/ 73227 h 43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1294" h="439354">
                <a:moveTo>
                  <a:pt x="0" y="73227"/>
                </a:moveTo>
                <a:cubicBezTo>
                  <a:pt x="0" y="32785"/>
                  <a:pt x="32785" y="0"/>
                  <a:pt x="73227" y="0"/>
                </a:cubicBezTo>
                <a:lnTo>
                  <a:pt x="3408067" y="0"/>
                </a:lnTo>
                <a:cubicBezTo>
                  <a:pt x="3448509" y="0"/>
                  <a:pt x="3481294" y="32785"/>
                  <a:pt x="3481294" y="73227"/>
                </a:cubicBezTo>
                <a:lnTo>
                  <a:pt x="3481294" y="366127"/>
                </a:lnTo>
                <a:cubicBezTo>
                  <a:pt x="3481294" y="406569"/>
                  <a:pt x="3448509" y="439354"/>
                  <a:pt x="3408067" y="439354"/>
                </a:cubicBezTo>
                <a:lnTo>
                  <a:pt x="73227" y="439354"/>
                </a:lnTo>
                <a:cubicBezTo>
                  <a:pt x="32785" y="439354"/>
                  <a:pt x="0" y="406569"/>
                  <a:pt x="0" y="366127"/>
                </a:cubicBezTo>
                <a:lnTo>
                  <a:pt x="0" y="73227"/>
                </a:lnTo>
                <a:close/>
              </a:path>
            </a:pathLst>
          </a:custGeom>
          <a:solidFill>
            <a:srgbClr val="F79A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027" tIns="90027" rIns="90027" bIns="90027"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Existing HTQs</a:t>
            </a:r>
            <a:endParaRPr kumimoji="0" lang="nb-NO"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7" name="Freeform: Shape 36">
            <a:extLst>
              <a:ext uri="{FF2B5EF4-FFF2-40B4-BE49-F238E27FC236}">
                <a16:creationId xmlns:a16="http://schemas.microsoft.com/office/drawing/2014/main" id="{387EEA73-43C0-65D1-FA08-E99C93F8F5FD}"/>
              </a:ext>
            </a:extLst>
          </p:cNvPr>
          <p:cNvSpPr/>
          <p:nvPr/>
        </p:nvSpPr>
        <p:spPr>
          <a:xfrm>
            <a:off x="4984897" y="2980880"/>
            <a:ext cx="3481294" cy="727605"/>
          </a:xfrm>
          <a:custGeom>
            <a:avLst/>
            <a:gdLst>
              <a:gd name="connsiteX0" fmla="*/ 0 w 3481294"/>
              <a:gd name="connsiteY0" fmla="*/ 0 h 727605"/>
              <a:gd name="connsiteX1" fmla="*/ 3481294 w 3481294"/>
              <a:gd name="connsiteY1" fmla="*/ 0 h 727605"/>
              <a:gd name="connsiteX2" fmla="*/ 3481294 w 3481294"/>
              <a:gd name="connsiteY2" fmla="*/ 727605 h 727605"/>
              <a:gd name="connsiteX3" fmla="*/ 0 w 3481294"/>
              <a:gd name="connsiteY3" fmla="*/ 727605 h 727605"/>
              <a:gd name="connsiteX4" fmla="*/ 0 w 3481294"/>
              <a:gd name="connsiteY4" fmla="*/ 0 h 72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294" h="727605">
                <a:moveTo>
                  <a:pt x="0" y="0"/>
                </a:moveTo>
                <a:lnTo>
                  <a:pt x="3481294" y="0"/>
                </a:lnTo>
                <a:lnTo>
                  <a:pt x="3481294" y="727605"/>
                </a:lnTo>
                <a:lnTo>
                  <a:pt x="0" y="7276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531" tIns="22860" rIns="128016" bIns="22860" numCol="1" spcCol="1270" anchor="t" anchorCtr="0">
            <a:noAutofit/>
          </a:bodyPr>
          <a:lstStyle/>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lang="en-GB" sz="1400" i="1" dirty="0">
                <a:solidFill>
                  <a:prstClr val="black"/>
                </a:solidFill>
                <a:latin typeface="Arial" panose="020B0604020202020204" pitchFamily="34" charset="0"/>
                <a:cs typeface="Arial" panose="020B0604020202020204" pitchFamily="34" charset="0"/>
              </a:rPr>
              <a:t>c</a:t>
            </a:r>
            <a:r>
              <a:rPr kumimoji="0" lang="en-GB" sz="14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onstruction</a:t>
            </a:r>
            <a:r>
              <a:rPr lang="en-GB" sz="1400" i="1" dirty="0">
                <a:solidFill>
                  <a:prstClr val="black"/>
                </a:solidFill>
                <a:latin typeface="Arial" panose="020B0604020202020204" pitchFamily="34" charset="0"/>
                <a:cs typeface="Arial" panose="020B0604020202020204" pitchFamily="34" charset="0"/>
              </a:rPr>
              <a:t> and the built environment</a:t>
            </a:r>
          </a:p>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and science</a:t>
            </a:r>
            <a:endPar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kumimoji="0" lang="nb-NO"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a:t>
            </a:r>
          </a:p>
        </p:txBody>
      </p:sp>
      <p:sp>
        <p:nvSpPr>
          <p:cNvPr id="33" name="Freeform: Shape 32">
            <a:extLst>
              <a:ext uri="{FF2B5EF4-FFF2-40B4-BE49-F238E27FC236}">
                <a16:creationId xmlns:a16="http://schemas.microsoft.com/office/drawing/2014/main" id="{48831770-3F53-0A47-E565-C211610F7433}"/>
              </a:ext>
            </a:extLst>
          </p:cNvPr>
          <p:cNvSpPr/>
          <p:nvPr/>
        </p:nvSpPr>
        <p:spPr>
          <a:xfrm>
            <a:off x="5221458" y="3950617"/>
            <a:ext cx="2579357" cy="491546"/>
          </a:xfrm>
          <a:custGeom>
            <a:avLst/>
            <a:gdLst>
              <a:gd name="connsiteX0" fmla="*/ 0 w 3481294"/>
              <a:gd name="connsiteY0" fmla="*/ 75954 h 455715"/>
              <a:gd name="connsiteX1" fmla="*/ 75954 w 3481294"/>
              <a:gd name="connsiteY1" fmla="*/ 0 h 455715"/>
              <a:gd name="connsiteX2" fmla="*/ 3405340 w 3481294"/>
              <a:gd name="connsiteY2" fmla="*/ 0 h 455715"/>
              <a:gd name="connsiteX3" fmla="*/ 3481294 w 3481294"/>
              <a:gd name="connsiteY3" fmla="*/ 75954 h 455715"/>
              <a:gd name="connsiteX4" fmla="*/ 3481294 w 3481294"/>
              <a:gd name="connsiteY4" fmla="*/ 379761 h 455715"/>
              <a:gd name="connsiteX5" fmla="*/ 3405340 w 3481294"/>
              <a:gd name="connsiteY5" fmla="*/ 455715 h 455715"/>
              <a:gd name="connsiteX6" fmla="*/ 75954 w 3481294"/>
              <a:gd name="connsiteY6" fmla="*/ 455715 h 455715"/>
              <a:gd name="connsiteX7" fmla="*/ 0 w 3481294"/>
              <a:gd name="connsiteY7" fmla="*/ 379761 h 455715"/>
              <a:gd name="connsiteX8" fmla="*/ 0 w 348129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1294" h="455715">
                <a:moveTo>
                  <a:pt x="0" y="75954"/>
                </a:moveTo>
                <a:cubicBezTo>
                  <a:pt x="0" y="34006"/>
                  <a:pt x="34006" y="0"/>
                  <a:pt x="75954" y="0"/>
                </a:cubicBezTo>
                <a:lnTo>
                  <a:pt x="3405340" y="0"/>
                </a:lnTo>
                <a:cubicBezTo>
                  <a:pt x="3447288" y="0"/>
                  <a:pt x="3481294" y="34006"/>
                  <a:pt x="3481294" y="75954"/>
                </a:cubicBezTo>
                <a:lnTo>
                  <a:pt x="3481294" y="379761"/>
                </a:lnTo>
                <a:cubicBezTo>
                  <a:pt x="3481294" y="421709"/>
                  <a:pt x="3447288" y="455715"/>
                  <a:pt x="3405340" y="455715"/>
                </a:cubicBezTo>
                <a:lnTo>
                  <a:pt x="75954" y="455715"/>
                </a:lnTo>
                <a:cubicBezTo>
                  <a:pt x="34006" y="455715"/>
                  <a:pt x="0" y="421709"/>
                  <a:pt x="0" y="379761"/>
                </a:cubicBezTo>
                <a:lnTo>
                  <a:pt x="0" y="75954"/>
                </a:lnTo>
                <a:close/>
              </a:path>
            </a:pathLst>
          </a:custGeom>
          <a:solidFill>
            <a:srgbClr val="F79A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826" tIns="90826" rIns="90826" bIns="90826"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Further HTQs from 2024 </a:t>
            </a:r>
            <a:r>
              <a:rPr kumimoji="0" lang="en-GB" sz="16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(enrolling now)</a:t>
            </a:r>
            <a:endParaRPr kumimoji="0" lang="nb-NO"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8" name="Freeform: Shape 37">
            <a:extLst>
              <a:ext uri="{FF2B5EF4-FFF2-40B4-BE49-F238E27FC236}">
                <a16:creationId xmlns:a16="http://schemas.microsoft.com/office/drawing/2014/main" id="{B6E32EAA-CCA0-7555-7711-1D5AD4EA3AA7}"/>
              </a:ext>
            </a:extLst>
          </p:cNvPr>
          <p:cNvSpPr/>
          <p:nvPr/>
        </p:nvSpPr>
        <p:spPr>
          <a:xfrm>
            <a:off x="4984897" y="4560382"/>
            <a:ext cx="3481294" cy="983250"/>
          </a:xfrm>
          <a:custGeom>
            <a:avLst/>
            <a:gdLst>
              <a:gd name="connsiteX0" fmla="*/ 0 w 3481294"/>
              <a:gd name="connsiteY0" fmla="*/ 0 h 983250"/>
              <a:gd name="connsiteX1" fmla="*/ 3481294 w 3481294"/>
              <a:gd name="connsiteY1" fmla="*/ 0 h 983250"/>
              <a:gd name="connsiteX2" fmla="*/ 3481294 w 3481294"/>
              <a:gd name="connsiteY2" fmla="*/ 983250 h 983250"/>
              <a:gd name="connsiteX3" fmla="*/ 0 w 3481294"/>
              <a:gd name="connsiteY3" fmla="*/ 983250 h 983250"/>
              <a:gd name="connsiteX4" fmla="*/ 0 w 3481294"/>
              <a:gd name="connsiteY4" fmla="*/ 0 h 98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294" h="983250">
                <a:moveTo>
                  <a:pt x="0" y="0"/>
                </a:moveTo>
                <a:lnTo>
                  <a:pt x="3481294" y="0"/>
                </a:lnTo>
                <a:lnTo>
                  <a:pt x="3481294" y="983250"/>
                </a:lnTo>
                <a:lnTo>
                  <a:pt x="0" y="983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531" tIns="22860" rIns="128016" bIns="22860" numCol="1" spcCol="1270" anchor="t" anchorCtr="0">
            <a:noAutofit/>
          </a:bodyPr>
          <a:lstStyle/>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and administration</a:t>
            </a:r>
            <a:endPar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education and early years</a:t>
            </a:r>
            <a:endPar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engineering and manufacturing</a:t>
            </a:r>
            <a:endPar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 finance and accounting</a:t>
            </a:r>
            <a:endPar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Freeform: Shape 34">
            <a:extLst>
              <a:ext uri="{FF2B5EF4-FFF2-40B4-BE49-F238E27FC236}">
                <a16:creationId xmlns:a16="http://schemas.microsoft.com/office/drawing/2014/main" id="{306D8506-2630-241B-0CDE-3ED038074270}"/>
              </a:ext>
            </a:extLst>
          </p:cNvPr>
          <p:cNvSpPr/>
          <p:nvPr/>
        </p:nvSpPr>
        <p:spPr>
          <a:xfrm>
            <a:off x="8764318" y="2432140"/>
            <a:ext cx="2512260" cy="455715"/>
          </a:xfrm>
          <a:custGeom>
            <a:avLst/>
            <a:gdLst>
              <a:gd name="connsiteX0" fmla="*/ 0 w 3481294"/>
              <a:gd name="connsiteY0" fmla="*/ 75954 h 455715"/>
              <a:gd name="connsiteX1" fmla="*/ 75954 w 3481294"/>
              <a:gd name="connsiteY1" fmla="*/ 0 h 455715"/>
              <a:gd name="connsiteX2" fmla="*/ 3405340 w 3481294"/>
              <a:gd name="connsiteY2" fmla="*/ 0 h 455715"/>
              <a:gd name="connsiteX3" fmla="*/ 3481294 w 3481294"/>
              <a:gd name="connsiteY3" fmla="*/ 75954 h 455715"/>
              <a:gd name="connsiteX4" fmla="*/ 3481294 w 3481294"/>
              <a:gd name="connsiteY4" fmla="*/ 379761 h 455715"/>
              <a:gd name="connsiteX5" fmla="*/ 3405340 w 3481294"/>
              <a:gd name="connsiteY5" fmla="*/ 455715 h 455715"/>
              <a:gd name="connsiteX6" fmla="*/ 75954 w 3481294"/>
              <a:gd name="connsiteY6" fmla="*/ 455715 h 455715"/>
              <a:gd name="connsiteX7" fmla="*/ 0 w 3481294"/>
              <a:gd name="connsiteY7" fmla="*/ 379761 h 455715"/>
              <a:gd name="connsiteX8" fmla="*/ 0 w 348129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1294" h="455715">
                <a:moveTo>
                  <a:pt x="0" y="75954"/>
                </a:moveTo>
                <a:cubicBezTo>
                  <a:pt x="0" y="34006"/>
                  <a:pt x="34006" y="0"/>
                  <a:pt x="75954" y="0"/>
                </a:cubicBezTo>
                <a:lnTo>
                  <a:pt x="3405340" y="0"/>
                </a:lnTo>
                <a:cubicBezTo>
                  <a:pt x="3447288" y="0"/>
                  <a:pt x="3481294" y="34006"/>
                  <a:pt x="3481294" y="75954"/>
                </a:cubicBezTo>
                <a:lnTo>
                  <a:pt x="3481294" y="379761"/>
                </a:lnTo>
                <a:cubicBezTo>
                  <a:pt x="3481294" y="421709"/>
                  <a:pt x="3447288" y="455715"/>
                  <a:pt x="3405340" y="455715"/>
                </a:cubicBezTo>
                <a:lnTo>
                  <a:pt x="75954" y="455715"/>
                </a:lnTo>
                <a:cubicBezTo>
                  <a:pt x="34006" y="455715"/>
                  <a:pt x="0" y="421709"/>
                  <a:pt x="0" y="379761"/>
                </a:cubicBezTo>
                <a:lnTo>
                  <a:pt x="0" y="75954"/>
                </a:lnTo>
                <a:close/>
              </a:path>
            </a:pathLst>
          </a:custGeom>
          <a:solidFill>
            <a:srgbClr val="F79A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826" tIns="90826" rIns="90826" bIns="90826"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Further HTQs from 2025</a:t>
            </a:r>
            <a:endParaRPr kumimoji="0" lang="nb-NO"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9" name="Freeform: Shape 38">
            <a:extLst>
              <a:ext uri="{FF2B5EF4-FFF2-40B4-BE49-F238E27FC236}">
                <a16:creationId xmlns:a16="http://schemas.microsoft.com/office/drawing/2014/main" id="{B38139A8-6F6F-F882-8B9F-8F1D1D63FF3C}"/>
              </a:ext>
            </a:extLst>
          </p:cNvPr>
          <p:cNvSpPr/>
          <p:nvPr/>
        </p:nvSpPr>
        <p:spPr>
          <a:xfrm>
            <a:off x="8527190" y="2941364"/>
            <a:ext cx="3103575" cy="1651859"/>
          </a:xfrm>
          <a:custGeom>
            <a:avLst/>
            <a:gdLst>
              <a:gd name="connsiteX0" fmla="*/ 0 w 3481294"/>
              <a:gd name="connsiteY0" fmla="*/ 0 h 1651859"/>
              <a:gd name="connsiteX1" fmla="*/ 3481294 w 3481294"/>
              <a:gd name="connsiteY1" fmla="*/ 0 h 1651859"/>
              <a:gd name="connsiteX2" fmla="*/ 3481294 w 3481294"/>
              <a:gd name="connsiteY2" fmla="*/ 1651859 h 1651859"/>
              <a:gd name="connsiteX3" fmla="*/ 0 w 3481294"/>
              <a:gd name="connsiteY3" fmla="*/ 1651859 h 1651859"/>
              <a:gd name="connsiteX4" fmla="*/ 0 w 3481294"/>
              <a:gd name="connsiteY4" fmla="*/ 0 h 1651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294" h="1651859">
                <a:moveTo>
                  <a:pt x="0" y="0"/>
                </a:moveTo>
                <a:lnTo>
                  <a:pt x="3481294" y="0"/>
                </a:lnTo>
                <a:lnTo>
                  <a:pt x="3481294" y="1651859"/>
                </a:lnTo>
                <a:lnTo>
                  <a:pt x="0" y="1651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531" tIns="22860" rIns="128016" bIns="22860" numCol="1" spcCol="1270" anchor="t" anchorCtr="0">
            <a:noAutofit/>
          </a:bodyPr>
          <a:lstStyle/>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agriculture, environmental and animal care</a:t>
            </a:r>
            <a:endPar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catering and hospitality</a:t>
            </a:r>
            <a:endPar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creative and design</a:t>
            </a:r>
            <a:endPar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care services</a:t>
            </a:r>
            <a:endPar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protective service</a:t>
            </a:r>
            <a:endPar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20000"/>
              </a:spcAft>
              <a:buClrTx/>
              <a:buSzTx/>
              <a:buFont typeface="Symbol" panose="05050102010706020507" pitchFamily="18" charset="2"/>
              <a:buChar char=""/>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sales, marketing and procurement</a:t>
            </a:r>
            <a:endPar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id="{C1250B07-4B13-1085-35EB-8A887A9D4FE8}"/>
              </a:ext>
            </a:extLst>
          </p:cNvPr>
          <p:cNvSpPr txBox="1"/>
          <p:nvPr/>
        </p:nvSpPr>
        <p:spPr>
          <a:xfrm>
            <a:off x="8149471" y="4815101"/>
            <a:ext cx="3481294" cy="923330"/>
          </a:xfrm>
          <a:prstGeom prst="chevron">
            <a:avLst/>
          </a:prstGeom>
          <a:solidFill>
            <a:srgbClr val="F9DB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these pathways appeal to you?</a:t>
            </a:r>
          </a:p>
        </p:txBody>
      </p:sp>
      <p:sp>
        <p:nvSpPr>
          <p:cNvPr id="5" name="Slide Number Placeholder 4">
            <a:extLst>
              <a:ext uri="{FF2B5EF4-FFF2-40B4-BE49-F238E27FC236}">
                <a16:creationId xmlns:a16="http://schemas.microsoft.com/office/drawing/2014/main" id="{C74F1D4E-7DFA-C67A-B7E7-4F4B209AC346}"/>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2">
            <a:extLst>
              <a:ext uri="{FF2B5EF4-FFF2-40B4-BE49-F238E27FC236}">
                <a16:creationId xmlns:a16="http://schemas.microsoft.com/office/drawing/2014/main" id="{68321F27-77EC-112F-0CB9-DFCA5EF0C89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096" y="4347152"/>
            <a:ext cx="3714641" cy="1105105"/>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
        <p:nvSpPr>
          <p:cNvPr id="16" name="Graphic 14">
            <a:extLst>
              <a:ext uri="{FF2B5EF4-FFF2-40B4-BE49-F238E27FC236}">
                <a16:creationId xmlns:a16="http://schemas.microsoft.com/office/drawing/2014/main" id="{DFCA7A1D-9D1E-2539-199A-79C3B1FC0BA3}"/>
              </a:ext>
              <a:ext uri="{C183D7F6-B498-43B3-948B-1728B52AA6E4}">
                <adec:decorative xmlns:adec="http://schemas.microsoft.com/office/drawing/2017/decorative" val="1"/>
              </a:ext>
            </a:extLst>
          </p:cNvPr>
          <p:cNvSpPr/>
          <p:nvPr/>
        </p:nvSpPr>
        <p:spPr>
          <a:xfrm rot="3108689" flipV="1">
            <a:off x="448104" y="5326846"/>
            <a:ext cx="652438" cy="507496"/>
          </a:xfrm>
          <a:custGeom>
            <a:avLst/>
            <a:gdLst>
              <a:gd name="connsiteX0" fmla="*/ 652292 w 652438"/>
              <a:gd name="connsiteY0" fmla="*/ 197623 h 507496"/>
              <a:gd name="connsiteX1" fmla="*/ 554539 w 652438"/>
              <a:gd name="connsiteY1" fmla="*/ 60144 h 507496"/>
              <a:gd name="connsiteX2" fmla="*/ 364067 w 652438"/>
              <a:gd name="connsiteY2" fmla="*/ 0 h 507496"/>
              <a:gd name="connsiteX3" fmla="*/ 364014 w 652438"/>
              <a:gd name="connsiteY3" fmla="*/ 0 h 507496"/>
              <a:gd name="connsiteX4" fmla="*/ 324919 w 652438"/>
              <a:gd name="connsiteY4" fmla="*/ 2319 h 507496"/>
              <a:gd name="connsiteX5" fmla="*/ 135070 w 652438"/>
              <a:gd name="connsiteY5" fmla="*/ 132136 h 507496"/>
              <a:gd name="connsiteX6" fmla="*/ 97551 w 652438"/>
              <a:gd name="connsiteY6" fmla="*/ 327298 h 507496"/>
              <a:gd name="connsiteX7" fmla="*/ 0 w 652438"/>
              <a:gd name="connsiteY7" fmla="*/ 327298 h 507496"/>
              <a:gd name="connsiteX8" fmla="*/ 180094 w 652438"/>
              <a:gd name="connsiteY8" fmla="*/ 507497 h 507496"/>
              <a:gd name="connsiteX9" fmla="*/ 360188 w 652438"/>
              <a:gd name="connsiteY9" fmla="*/ 327358 h 507496"/>
              <a:gd name="connsiteX10" fmla="*/ 262637 w 652438"/>
              <a:gd name="connsiteY10" fmla="*/ 327358 h 507496"/>
              <a:gd name="connsiteX11" fmla="*/ 289651 w 652438"/>
              <a:gd name="connsiteY11" fmla="*/ 183238 h 507496"/>
              <a:gd name="connsiteX12" fmla="*/ 412715 w 652438"/>
              <a:gd name="connsiteY12" fmla="*/ 87188 h 507496"/>
              <a:gd name="connsiteX13" fmla="*/ 461775 w 652438"/>
              <a:gd name="connsiteY13" fmla="*/ 80915 h 507496"/>
              <a:gd name="connsiteX14" fmla="*/ 645253 w 652438"/>
              <a:gd name="connsiteY14" fmla="*/ 200227 h 507496"/>
              <a:gd name="connsiteX15" fmla="*/ 648525 w 652438"/>
              <a:gd name="connsiteY15" fmla="*/ 202410 h 507496"/>
              <a:gd name="connsiteX16" fmla="*/ 652435 w 652438"/>
              <a:gd name="connsiteY16" fmla="*/ 198824 h 507496"/>
              <a:gd name="connsiteX17" fmla="*/ 652292 w 652438"/>
              <a:gd name="connsiteY17" fmla="*/ 197623 h 507496"/>
              <a:gd name="connsiteX18" fmla="*/ 461798 w 652438"/>
              <a:gd name="connsiteY18" fmla="*/ 65884 h 507496"/>
              <a:gd name="connsiteX19" fmla="*/ 409151 w 652438"/>
              <a:gd name="connsiteY19" fmla="*/ 72585 h 507496"/>
              <a:gd name="connsiteX20" fmla="*/ 277082 w 652438"/>
              <a:gd name="connsiteY20" fmla="*/ 175119 h 507496"/>
              <a:gd name="connsiteX21" fmla="*/ 247629 w 652438"/>
              <a:gd name="connsiteY21" fmla="*/ 320079 h 507496"/>
              <a:gd name="connsiteX22" fmla="*/ 247629 w 652438"/>
              <a:gd name="connsiteY22" fmla="*/ 342366 h 507496"/>
              <a:gd name="connsiteX23" fmla="*/ 323981 w 652438"/>
              <a:gd name="connsiteY23" fmla="*/ 342366 h 507496"/>
              <a:gd name="connsiteX24" fmla="*/ 180094 w 652438"/>
              <a:gd name="connsiteY24" fmla="*/ 486276 h 507496"/>
              <a:gd name="connsiteX25" fmla="*/ 36229 w 652438"/>
              <a:gd name="connsiteY25" fmla="*/ 342366 h 507496"/>
              <a:gd name="connsiteX26" fmla="*/ 113054 w 652438"/>
              <a:gd name="connsiteY26" fmla="*/ 342366 h 507496"/>
              <a:gd name="connsiteX27" fmla="*/ 112559 w 652438"/>
              <a:gd name="connsiteY27" fmla="*/ 326870 h 507496"/>
              <a:gd name="connsiteX28" fmla="*/ 147902 w 652438"/>
              <a:gd name="connsiteY28" fmla="*/ 140023 h 507496"/>
              <a:gd name="connsiteX29" fmla="*/ 326728 w 652438"/>
              <a:gd name="connsiteY29" fmla="*/ 17244 h 507496"/>
              <a:gd name="connsiteX30" fmla="*/ 364014 w 652438"/>
              <a:gd name="connsiteY30" fmla="*/ 14993 h 507496"/>
              <a:gd name="connsiteX31" fmla="*/ 364322 w 652438"/>
              <a:gd name="connsiteY31" fmla="*/ 14993 h 507496"/>
              <a:gd name="connsiteX32" fmla="*/ 545827 w 652438"/>
              <a:gd name="connsiteY32" fmla="*/ 72323 h 507496"/>
              <a:gd name="connsiteX33" fmla="*/ 575092 w 652438"/>
              <a:gd name="connsiteY33" fmla="*/ 97941 h 507496"/>
              <a:gd name="connsiteX34" fmla="*/ 575099 w 652438"/>
              <a:gd name="connsiteY34" fmla="*/ 97994 h 507496"/>
              <a:gd name="connsiteX35" fmla="*/ 575047 w 652438"/>
              <a:gd name="connsiteY35" fmla="*/ 98001 h 507496"/>
              <a:gd name="connsiteX36" fmla="*/ 461798 w 652438"/>
              <a:gd name="connsiteY36" fmla="*/ 65884 h 50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52438" h="507496">
                <a:moveTo>
                  <a:pt x="652292" y="197623"/>
                </a:moveTo>
                <a:cubicBezTo>
                  <a:pt x="634848" y="142721"/>
                  <a:pt x="600667" y="94650"/>
                  <a:pt x="554539" y="60144"/>
                </a:cubicBezTo>
                <a:cubicBezTo>
                  <a:pt x="498682" y="21111"/>
                  <a:pt x="432211" y="121"/>
                  <a:pt x="364067" y="0"/>
                </a:cubicBezTo>
                <a:lnTo>
                  <a:pt x="364014" y="0"/>
                </a:lnTo>
                <a:cubicBezTo>
                  <a:pt x="350948" y="-5"/>
                  <a:pt x="337893" y="769"/>
                  <a:pt x="324919" y="2319"/>
                </a:cubicBezTo>
                <a:cubicBezTo>
                  <a:pt x="243877" y="12074"/>
                  <a:pt x="177092" y="63100"/>
                  <a:pt x="135070" y="132136"/>
                </a:cubicBezTo>
                <a:cubicBezTo>
                  <a:pt x="97551" y="193668"/>
                  <a:pt x="95300" y="257489"/>
                  <a:pt x="97551" y="327298"/>
                </a:cubicBezTo>
                <a:lnTo>
                  <a:pt x="0" y="327298"/>
                </a:lnTo>
                <a:lnTo>
                  <a:pt x="180094" y="507497"/>
                </a:lnTo>
                <a:lnTo>
                  <a:pt x="360188" y="327358"/>
                </a:lnTo>
                <a:lnTo>
                  <a:pt x="262637" y="327358"/>
                </a:lnTo>
                <a:cubicBezTo>
                  <a:pt x="262637" y="276331"/>
                  <a:pt x="261136" y="227556"/>
                  <a:pt x="289651" y="183238"/>
                </a:cubicBezTo>
                <a:cubicBezTo>
                  <a:pt x="318166" y="138920"/>
                  <a:pt x="360938" y="99194"/>
                  <a:pt x="412715" y="87188"/>
                </a:cubicBezTo>
                <a:cubicBezTo>
                  <a:pt x="428734" y="83016"/>
                  <a:pt x="445222" y="80908"/>
                  <a:pt x="461775" y="80915"/>
                </a:cubicBezTo>
                <a:cubicBezTo>
                  <a:pt x="541161" y="80858"/>
                  <a:pt x="613105" y="127642"/>
                  <a:pt x="645253" y="200227"/>
                </a:cubicBezTo>
                <a:cubicBezTo>
                  <a:pt x="645791" y="201559"/>
                  <a:pt x="647089" y="202425"/>
                  <a:pt x="648525" y="202410"/>
                </a:cubicBezTo>
                <a:cubicBezTo>
                  <a:pt x="650595" y="202500"/>
                  <a:pt x="652346" y="200894"/>
                  <a:pt x="652435" y="198824"/>
                </a:cubicBezTo>
                <a:cubicBezTo>
                  <a:pt x="652453" y="198418"/>
                  <a:pt x="652405" y="198013"/>
                  <a:pt x="652292" y="197623"/>
                </a:cubicBezTo>
                <a:close/>
                <a:moveTo>
                  <a:pt x="461798" y="65884"/>
                </a:moveTo>
                <a:cubicBezTo>
                  <a:pt x="444036" y="65885"/>
                  <a:pt x="426346" y="68136"/>
                  <a:pt x="409151" y="72585"/>
                </a:cubicBezTo>
                <a:cubicBezTo>
                  <a:pt x="341503" y="88344"/>
                  <a:pt x="297342" y="143587"/>
                  <a:pt x="277082" y="175119"/>
                </a:cubicBezTo>
                <a:cubicBezTo>
                  <a:pt x="247494" y="221005"/>
                  <a:pt x="247569" y="271371"/>
                  <a:pt x="247629" y="320079"/>
                </a:cubicBezTo>
                <a:lnTo>
                  <a:pt x="247629" y="342366"/>
                </a:lnTo>
                <a:lnTo>
                  <a:pt x="323981" y="342366"/>
                </a:lnTo>
                <a:lnTo>
                  <a:pt x="180094" y="486276"/>
                </a:lnTo>
                <a:lnTo>
                  <a:pt x="36229" y="342366"/>
                </a:lnTo>
                <a:lnTo>
                  <a:pt x="113054" y="342366"/>
                </a:lnTo>
                <a:lnTo>
                  <a:pt x="112559" y="326870"/>
                </a:lnTo>
                <a:cubicBezTo>
                  <a:pt x="110480" y="262337"/>
                  <a:pt x="111613" y="199521"/>
                  <a:pt x="147902" y="140023"/>
                </a:cubicBezTo>
                <a:cubicBezTo>
                  <a:pt x="190141" y="70604"/>
                  <a:pt x="255328" y="25843"/>
                  <a:pt x="326728" y="17244"/>
                </a:cubicBezTo>
                <a:cubicBezTo>
                  <a:pt x="339102" y="15758"/>
                  <a:pt x="351552" y="15006"/>
                  <a:pt x="364014" y="14993"/>
                </a:cubicBezTo>
                <a:lnTo>
                  <a:pt x="364322" y="14993"/>
                </a:lnTo>
                <a:cubicBezTo>
                  <a:pt x="429277" y="14997"/>
                  <a:pt x="492654" y="35016"/>
                  <a:pt x="545827" y="72323"/>
                </a:cubicBezTo>
                <a:cubicBezTo>
                  <a:pt x="556247" y="80071"/>
                  <a:pt x="566032" y="88638"/>
                  <a:pt x="575092" y="97941"/>
                </a:cubicBezTo>
                <a:cubicBezTo>
                  <a:pt x="575108" y="97954"/>
                  <a:pt x="575112" y="97977"/>
                  <a:pt x="575099" y="97994"/>
                </a:cubicBezTo>
                <a:cubicBezTo>
                  <a:pt x="575087" y="98010"/>
                  <a:pt x="575063" y="98014"/>
                  <a:pt x="575047" y="98001"/>
                </a:cubicBezTo>
                <a:cubicBezTo>
                  <a:pt x="540970" y="77082"/>
                  <a:pt x="501783" y="65968"/>
                  <a:pt x="461798" y="65884"/>
                </a:cubicBezTo>
                <a:close/>
              </a:path>
            </a:pathLst>
          </a:custGeom>
          <a:solidFill>
            <a:srgbClr val="F79A00"/>
          </a:solidFill>
          <a:ln w="7441" cap="flat">
            <a:solidFill>
              <a:srgbClr val="F79A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8A28BEB6-A261-4BF0-61BA-23915F12044A}"/>
              </a:ext>
              <a:ext uri="{C183D7F6-B498-43B3-948B-1728B52AA6E4}">
                <adec:decorative xmlns:adec="http://schemas.microsoft.com/office/drawing/2017/decorative" val="1"/>
              </a:ext>
            </a:extLst>
          </p:cNvPr>
          <p:cNvSpPr/>
          <p:nvPr/>
        </p:nvSpPr>
        <p:spPr>
          <a:xfrm>
            <a:off x="774323" y="1757782"/>
            <a:ext cx="3841934" cy="2518510"/>
          </a:xfrm>
          <a:prstGeom prst="roundRect">
            <a:avLst/>
          </a:prstGeom>
          <a:noFill/>
          <a:ln w="57150">
            <a:solidFill>
              <a:srgbClr val="F79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8A700165-4970-1095-913C-6902DF3EEE90}"/>
              </a:ext>
              <a:ext uri="{C183D7F6-B498-43B3-948B-1728B52AA6E4}">
                <adec:decorative xmlns:adec="http://schemas.microsoft.com/office/drawing/2017/decorative" val="1"/>
              </a:ext>
            </a:extLst>
          </p:cNvPr>
          <p:cNvSpPr/>
          <p:nvPr/>
        </p:nvSpPr>
        <p:spPr>
          <a:xfrm>
            <a:off x="4806332" y="1762350"/>
            <a:ext cx="7012472" cy="4231526"/>
          </a:xfrm>
          <a:prstGeom prst="roundRect">
            <a:avLst/>
          </a:prstGeom>
          <a:noFill/>
          <a:ln w="57150">
            <a:solidFill>
              <a:srgbClr val="EA5E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a:extLst>
              <a:ext uri="{FF2B5EF4-FFF2-40B4-BE49-F238E27FC236}">
                <a16:creationId xmlns:a16="http://schemas.microsoft.com/office/drawing/2014/main" id="{AFF1C5DF-D541-AE39-F384-02FEC23F745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7064" y="4079352"/>
            <a:ext cx="301151" cy="301151"/>
          </a:xfrm>
          <a:prstGeom prst="rect">
            <a:avLst/>
          </a:prstGeom>
        </p:spPr>
      </p:pic>
      <p:pic>
        <p:nvPicPr>
          <p:cNvPr id="47" name="Graphic 46">
            <a:extLst>
              <a:ext uri="{FF2B5EF4-FFF2-40B4-BE49-F238E27FC236}">
                <a16:creationId xmlns:a16="http://schemas.microsoft.com/office/drawing/2014/main" id="{2F6513B2-241E-5AE9-A10D-1AEBDE192EC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1076" y="2522896"/>
            <a:ext cx="301151" cy="301151"/>
          </a:xfrm>
          <a:prstGeom prst="rect">
            <a:avLst/>
          </a:prstGeom>
        </p:spPr>
      </p:pic>
      <p:pic>
        <p:nvPicPr>
          <p:cNvPr id="49" name="Graphic 48">
            <a:extLst>
              <a:ext uri="{FF2B5EF4-FFF2-40B4-BE49-F238E27FC236}">
                <a16:creationId xmlns:a16="http://schemas.microsoft.com/office/drawing/2014/main" id="{0AFD533B-934A-8F4D-E648-4C31B9B0104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68817" y="2495843"/>
            <a:ext cx="334362" cy="334362"/>
          </a:xfrm>
          <a:prstGeom prst="rect">
            <a:avLst/>
          </a:prstGeom>
        </p:spPr>
      </p:pic>
    </p:spTree>
    <p:extLst>
      <p:ext uri="{BB962C8B-B14F-4D97-AF65-F5344CB8AC3E}">
        <p14:creationId xmlns:p14="http://schemas.microsoft.com/office/powerpoint/2010/main" val="397876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4BA4-A926-EACD-5029-2A138A708F04}"/>
              </a:ext>
            </a:extLst>
          </p:cNvPr>
          <p:cNvSpPr>
            <a:spLocks noGrp="1"/>
          </p:cNvSpPr>
          <p:nvPr>
            <p:ph type="title"/>
          </p:nvPr>
        </p:nvSpPr>
        <p:spPr/>
        <p:txBody>
          <a:bodyPr/>
          <a:lstStyle/>
          <a:p>
            <a:r>
              <a:rPr lang="nb-NO" dirty="0"/>
              <a:t>In summary: HTQs</a:t>
            </a:r>
          </a:p>
        </p:txBody>
      </p:sp>
      <p:sp>
        <p:nvSpPr>
          <p:cNvPr id="5" name="Slide Number Placeholder 4">
            <a:extLst>
              <a:ext uri="{FF2B5EF4-FFF2-40B4-BE49-F238E27FC236}">
                <a16:creationId xmlns:a16="http://schemas.microsoft.com/office/drawing/2014/main" id="{5C756193-8DBA-A5A6-471F-C983C1322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Content Placeholder 3">
            <a:extLst>
              <a:ext uri="{FF2B5EF4-FFF2-40B4-BE49-F238E27FC236}">
                <a16:creationId xmlns:a16="http://schemas.microsoft.com/office/drawing/2014/main" id="{FC379BA3-F3F5-8C71-23B2-108F9C2E9F7B}"/>
              </a:ext>
            </a:extLst>
          </p:cNvPr>
          <p:cNvGraphicFramePr>
            <a:graphicFrameLocks/>
          </p:cNvGraphicFramePr>
          <p:nvPr>
            <p:extLst>
              <p:ext uri="{D42A27DB-BD31-4B8C-83A1-F6EECF244321}">
                <p14:modId xmlns:p14="http://schemas.microsoft.com/office/powerpoint/2010/main" val="1758971506"/>
              </p:ext>
            </p:extLst>
          </p:nvPr>
        </p:nvGraphicFramePr>
        <p:xfrm>
          <a:off x="514643" y="1825624"/>
          <a:ext cx="11217812" cy="4294166"/>
        </p:xfrm>
        <a:graphic>
          <a:graphicData uri="http://schemas.openxmlformats.org/drawingml/2006/table">
            <a:tbl>
              <a:tblPr firstRow="1" bandRow="1">
                <a:tableStyleId>{5C22544A-7EE6-4342-B048-85BDC9FD1C3A}</a:tableStyleId>
              </a:tblPr>
              <a:tblGrid>
                <a:gridCol w="2749767">
                  <a:extLst>
                    <a:ext uri="{9D8B030D-6E8A-4147-A177-3AD203B41FA5}">
                      <a16:colId xmlns:a16="http://schemas.microsoft.com/office/drawing/2014/main" val="1888580740"/>
                    </a:ext>
                  </a:extLst>
                </a:gridCol>
                <a:gridCol w="8468045">
                  <a:extLst>
                    <a:ext uri="{9D8B030D-6E8A-4147-A177-3AD203B41FA5}">
                      <a16:colId xmlns:a16="http://schemas.microsoft.com/office/drawing/2014/main" val="3590090738"/>
                    </a:ext>
                  </a:extLst>
                </a:gridCol>
              </a:tblGrid>
              <a:tr h="636566">
                <a:tc>
                  <a:txBody>
                    <a:bodyPr/>
                    <a:lstStyle/>
                    <a:p>
                      <a:r>
                        <a:rPr lang="en-GB" b="1" dirty="0">
                          <a:solidFill>
                            <a:schemeClr val="tx1"/>
                          </a:solidFill>
                          <a:latin typeface="Arial" panose="020B0604020202020204" pitchFamily="34" charset="0"/>
                          <a:cs typeface="Arial" panose="020B0604020202020204" pitchFamily="34" charset="0"/>
                        </a:rPr>
                        <a:t>How long are they?</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dirty="0">
                          <a:solidFill>
                            <a:schemeClr val="tx1"/>
                          </a:solidFill>
                          <a:latin typeface="Arial" panose="020B0604020202020204" pitchFamily="34" charset="0"/>
                          <a:cs typeface="Arial" panose="020B0604020202020204" pitchFamily="34" charset="0"/>
                        </a:rPr>
                        <a:t>Typically 1-2 years in length (if studied full time)</a:t>
                      </a:r>
                    </a:p>
                    <a:p>
                      <a:endParaRPr lang="en-GB" dirty="0">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19996004"/>
                  </a:ext>
                </a:extLst>
              </a:tr>
              <a:tr h="636566">
                <a:tc>
                  <a:txBody>
                    <a:bodyPr/>
                    <a:lstStyle/>
                    <a:p>
                      <a:r>
                        <a:rPr lang="en-GB" b="1" dirty="0">
                          <a:latin typeface="Arial" panose="020B0604020202020204" pitchFamily="34" charset="0"/>
                          <a:cs typeface="Arial" panose="020B0604020202020204" pitchFamily="34" charset="0"/>
                        </a:rPr>
                        <a:t>Where are they taught?</a:t>
                      </a:r>
                    </a:p>
                  </a:txBody>
                  <a:tcPr>
                    <a:solidFill>
                      <a:schemeClr val="accent2">
                        <a:lumMod val="20000"/>
                        <a:lumOff val="80000"/>
                      </a:schemeClr>
                    </a:solidFill>
                  </a:tcPr>
                </a:tc>
                <a:tc>
                  <a:txBody>
                    <a:bodyPr/>
                    <a:lstStyle/>
                    <a:p>
                      <a:r>
                        <a:rPr lang="nb-NO" sz="1800" dirty="0">
                          <a:latin typeface="Arial" panose="020B0604020202020204" pitchFamily="34" charset="0"/>
                          <a:cs typeface="Arial" panose="020B0604020202020204" pitchFamily="34" charset="0"/>
                        </a:rPr>
                        <a:t>Classrooms, </a:t>
                      </a:r>
                      <a:r>
                        <a:rPr lang="en-US" sz="1800" b="0" i="0" dirty="0">
                          <a:solidFill>
                            <a:srgbClr val="0B0C0C"/>
                          </a:solidFill>
                          <a:effectLst/>
                          <a:latin typeface="Arial" panose="020B0604020202020204" pitchFamily="34" charset="0"/>
                          <a:cs typeface="Arial" panose="020B0604020202020204" pitchFamily="34" charset="0"/>
                        </a:rPr>
                        <a:t>workshops and labs</a:t>
                      </a:r>
                      <a:r>
                        <a:rPr lang="en-US" sz="1800" dirty="0">
                          <a:solidFill>
                            <a:srgbClr val="0B0C0C"/>
                          </a:solidFill>
                          <a:latin typeface="Arial" panose="020B0604020202020204" pitchFamily="34" charset="0"/>
                          <a:cs typeface="Arial" panose="020B0604020202020204" pitchFamily="34" charset="0"/>
                        </a:rPr>
                        <a:t>, and </a:t>
                      </a:r>
                      <a:r>
                        <a:rPr lang="en-US" sz="1800" b="0" i="0" dirty="0">
                          <a:solidFill>
                            <a:srgbClr val="0B0C0C"/>
                          </a:solidFill>
                          <a:effectLst/>
                          <a:latin typeface="Arial" panose="020B0604020202020204" pitchFamily="34" charset="0"/>
                          <a:cs typeface="Arial" panose="020B0604020202020204" pitchFamily="34" charset="0"/>
                        </a:rPr>
                        <a:t>may include work experience</a:t>
                      </a:r>
                      <a:endParaRPr lang="en-GB"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144982351"/>
                  </a:ext>
                </a:extLst>
              </a:tr>
              <a:tr h="636566">
                <a:tc>
                  <a:txBody>
                    <a:bodyPr/>
                    <a:lstStyle/>
                    <a:p>
                      <a:r>
                        <a:rPr lang="en-GB" b="1" dirty="0">
                          <a:latin typeface="Arial" panose="020B0604020202020204" pitchFamily="34" charset="0"/>
                          <a:cs typeface="Arial" panose="020B0604020202020204" pitchFamily="34" charset="0"/>
                        </a:rPr>
                        <a:t>Can you get student finance?</a:t>
                      </a:r>
                    </a:p>
                  </a:txBody>
                  <a:tcPr>
                    <a:solidFill>
                      <a:schemeClr val="accent2">
                        <a:lumMod val="40000"/>
                        <a:lumOff val="60000"/>
                      </a:schemeClr>
                    </a:solidFill>
                  </a:tcPr>
                </a:tc>
                <a:tc>
                  <a:txBody>
                    <a:bodyPr/>
                    <a:lstStyle/>
                    <a:p>
                      <a:r>
                        <a:rPr lang="en-GB" dirty="0">
                          <a:latin typeface="Arial" panose="020B0604020202020204" pitchFamily="34" charset="0"/>
                          <a:cs typeface="Arial" panose="020B0604020202020204" pitchFamily="34" charset="0"/>
                        </a:rPr>
                        <a:t>Yes. </a:t>
                      </a:r>
                      <a:r>
                        <a:rPr lang="en-GB" sz="1800" dirty="0">
                          <a:latin typeface="Arial" panose="020B0604020202020204" pitchFamily="34" charset="0"/>
                          <a:cs typeface="Arial" panose="020B0604020202020204" pitchFamily="34" charset="0"/>
                        </a:rPr>
                        <a:t>For more information, see </a:t>
                      </a:r>
                      <a:r>
                        <a:rPr lang="en-GB" sz="18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https://www.gov.uk/government/publications/higher-technical-qualification-overview/higher-technical-qualification-an-introduction#student-finance</a:t>
                      </a:r>
                      <a:r>
                        <a:rPr lang="en-GB" sz="1800" dirty="0">
                          <a:solidFill>
                            <a:schemeClr val="accent1"/>
                          </a:solidFill>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1332210725"/>
                  </a:ext>
                </a:extLst>
              </a:tr>
              <a:tr h="636566">
                <a:tc>
                  <a:txBody>
                    <a:bodyPr/>
                    <a:lstStyle/>
                    <a:p>
                      <a:r>
                        <a:rPr lang="en-GB" b="1" dirty="0">
                          <a:latin typeface="Arial" panose="020B0604020202020204" pitchFamily="34" charset="0"/>
                          <a:cs typeface="Arial" panose="020B0604020202020204" pitchFamily="34" charset="0"/>
                        </a:rPr>
                        <a:t>How flexible are courses?</a:t>
                      </a:r>
                    </a:p>
                  </a:txBody>
                  <a:tcPr>
                    <a:solidFill>
                      <a:schemeClr val="accent2">
                        <a:lumMod val="20000"/>
                        <a:lumOff val="80000"/>
                      </a:schemeClr>
                    </a:solidFill>
                  </a:tcPr>
                </a:tc>
                <a:tc>
                  <a:txBody>
                    <a:bodyPr/>
                    <a:lstStyle/>
                    <a:p>
                      <a:r>
                        <a:rPr lang="en-GB" dirty="0">
                          <a:latin typeface="Arial" panose="020B0604020202020204" pitchFamily="34" charset="0"/>
                          <a:cs typeface="Arial" panose="020B0604020202020204" pitchFamily="34" charset="0"/>
                        </a:rPr>
                        <a:t>Full or part time study available, taught at universities and colleges. Once complete, you have the option to progress to further study or employment</a:t>
                      </a:r>
                    </a:p>
                  </a:txBody>
                  <a:tcPr>
                    <a:solidFill>
                      <a:schemeClr val="accent2">
                        <a:lumMod val="20000"/>
                        <a:lumOff val="80000"/>
                      </a:schemeClr>
                    </a:solidFill>
                  </a:tcPr>
                </a:tc>
                <a:extLst>
                  <a:ext uri="{0D108BD9-81ED-4DB2-BD59-A6C34878D82A}">
                    <a16:rowId xmlns:a16="http://schemas.microsoft.com/office/drawing/2014/main" val="970628050"/>
                  </a:ext>
                </a:extLst>
              </a:tr>
              <a:tr h="636566">
                <a:tc>
                  <a:txBody>
                    <a:bodyPr/>
                    <a:lstStyle/>
                    <a:p>
                      <a:r>
                        <a:rPr lang="en-GB" b="1" dirty="0">
                          <a:latin typeface="Arial" panose="020B0604020202020204" pitchFamily="34" charset="0"/>
                          <a:cs typeface="Arial" panose="020B0604020202020204" pitchFamily="34" charset="0"/>
                        </a:rPr>
                        <a:t>Where can you find out more and apply?</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For more information, check out this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4"/>
                        </a:rPr>
                        <a:t>https://www.skillsforcareers.education.gov.uk/pages/training-choice/htq-higher-technical-qualification</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For support applying</a:t>
                      </a:r>
                      <a:r>
                        <a:rPr lang="en-US" dirty="0">
                          <a:latin typeface="Arial" panose="020B0604020202020204" pitchFamily="34" charset="0"/>
                          <a:cs typeface="Arial" panose="020B0604020202020204" pitchFamily="34" charset="0"/>
                        </a:rPr>
                        <a:t>, check out this application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latin typeface="Arial" panose="020B0604020202020204" pitchFamily="34" charset="0"/>
                          <a:cs typeface="Arial" panose="020B0604020202020204" pitchFamily="34" charset="0"/>
                          <a:hlinkClick r:id="rId5"/>
                        </a:rPr>
                        <a:t>Application guide - Higher Technical Qualifications (amazingapprenticeships.com)</a:t>
                      </a:r>
                      <a:endParaRPr lang="en-US" sz="1800" b="0" i="0" dirty="0">
                        <a:solidFill>
                          <a:srgbClr val="0B0C0C"/>
                        </a:solidFill>
                        <a:effectLst/>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2058921692"/>
                  </a:ext>
                </a:extLst>
              </a:tr>
            </a:tbl>
          </a:graphicData>
        </a:graphic>
      </p:graphicFrame>
    </p:spTree>
    <p:extLst>
      <p:ext uri="{BB962C8B-B14F-4D97-AF65-F5344CB8AC3E}">
        <p14:creationId xmlns:p14="http://schemas.microsoft.com/office/powerpoint/2010/main" val="780540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C704-0548-5678-A7B1-A2221EE27B2B}"/>
              </a:ext>
            </a:extLst>
          </p:cNvPr>
          <p:cNvSpPr>
            <a:spLocks noGrp="1"/>
          </p:cNvSpPr>
          <p:nvPr>
            <p:ph type="title"/>
          </p:nvPr>
        </p:nvSpPr>
        <p:spPr/>
        <p:txBody>
          <a:bodyPr>
            <a:normAutofit/>
          </a:bodyPr>
          <a:lstStyle/>
          <a:p>
            <a:pPr algn="l"/>
            <a:r>
              <a:rPr lang="nb-NO" sz="4100" dirty="0"/>
              <a:t>Learning check</a:t>
            </a:r>
          </a:p>
        </p:txBody>
      </p:sp>
      <p:sp>
        <p:nvSpPr>
          <p:cNvPr id="5" name="Slide Number Placeholder 4">
            <a:extLst>
              <a:ext uri="{FF2B5EF4-FFF2-40B4-BE49-F238E27FC236}">
                <a16:creationId xmlns:a16="http://schemas.microsoft.com/office/drawing/2014/main" id="{C74F1D4E-7DFA-C67A-B7E7-4F4B209AC3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1636EF84-FF16-18BD-2A8D-CFAAA7557237}"/>
              </a:ext>
              <a:ext uri="{C183D7F6-B498-43B3-948B-1728B52AA6E4}">
                <adec:decorative xmlns:adec="http://schemas.microsoft.com/office/drawing/2017/decorative" val="1"/>
              </a:ext>
            </a:extLst>
          </p:cNvPr>
          <p:cNvSpPr txBox="1">
            <a:spLocks/>
          </p:cNvSpPr>
          <p:nvPr/>
        </p:nvSpPr>
        <p:spPr>
          <a:xfrm>
            <a:off x="838200" y="2601119"/>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ontent Placeholder 2">
            <a:extLst>
              <a:ext uri="{FF2B5EF4-FFF2-40B4-BE49-F238E27FC236}">
                <a16:creationId xmlns:a16="http://schemas.microsoft.com/office/drawing/2014/main" id="{99FCED7C-CE62-0B53-A08E-0493F033CDF5}"/>
              </a:ext>
            </a:extLst>
          </p:cNvPr>
          <p:cNvSpPr>
            <a:spLocks noGrp="1"/>
          </p:cNvSpPr>
          <p:nvPr>
            <p:ph idx="1"/>
          </p:nvPr>
        </p:nvSpPr>
        <p:spPr>
          <a:xfrm>
            <a:off x="838200" y="1825625"/>
            <a:ext cx="10515600" cy="4351338"/>
          </a:xfrm>
        </p:spPr>
        <p:txBody>
          <a:bodyPr>
            <a:normAutofit/>
          </a:bodyPr>
          <a:lstStyle/>
          <a:p>
            <a:pPr marL="0" indent="0">
              <a:buNone/>
            </a:pPr>
            <a:endParaRPr lang="nb-NO" sz="3200" dirty="0"/>
          </a:p>
          <a:p>
            <a:pPr marL="0" indent="0">
              <a:buNone/>
            </a:pPr>
            <a:r>
              <a:rPr lang="nb-NO" sz="3200" dirty="0"/>
              <a:t>Can you remember the pros and cons of HTQs?</a:t>
            </a:r>
          </a:p>
          <a:p>
            <a:endParaRPr lang="nb-NO" sz="2400" dirty="0"/>
          </a:p>
        </p:txBody>
      </p:sp>
      <p:pic>
        <p:nvPicPr>
          <p:cNvPr id="18" name="Graphic 17" descr="Thought outline">
            <a:extLst>
              <a:ext uri="{FF2B5EF4-FFF2-40B4-BE49-F238E27FC236}">
                <a16:creationId xmlns:a16="http://schemas.microsoft.com/office/drawing/2014/main" id="{0E7A32B9-3AAE-DED5-96E7-47A7DDFC6D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7600" y="3178175"/>
            <a:ext cx="2336800" cy="2336800"/>
          </a:xfrm>
          <a:prstGeom prst="rect">
            <a:avLst/>
          </a:prstGeom>
        </p:spPr>
      </p:pic>
    </p:spTree>
    <p:extLst>
      <p:ext uri="{BB962C8B-B14F-4D97-AF65-F5344CB8AC3E}">
        <p14:creationId xmlns:p14="http://schemas.microsoft.com/office/powerpoint/2010/main" val="3802501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E6D8-DB64-4045-B971-91B0F6B5EFAF}"/>
              </a:ext>
            </a:extLst>
          </p:cNvPr>
          <p:cNvSpPr>
            <a:spLocks noGrp="1"/>
          </p:cNvSpPr>
          <p:nvPr>
            <p:ph type="title"/>
          </p:nvPr>
        </p:nvSpPr>
        <p:spPr/>
        <p:txBody>
          <a:bodyPr/>
          <a:lstStyle/>
          <a:p>
            <a:r>
              <a:rPr lang="nb-NO" dirty="0"/>
              <a:t>Where can you do an HTQ nearby?</a:t>
            </a:r>
          </a:p>
        </p:txBody>
      </p:sp>
      <p:sp>
        <p:nvSpPr>
          <p:cNvPr id="3" name="Content Placeholder 2">
            <a:extLst>
              <a:ext uri="{FF2B5EF4-FFF2-40B4-BE49-F238E27FC236}">
                <a16:creationId xmlns:a16="http://schemas.microsoft.com/office/drawing/2014/main" id="{CA0003E1-5E12-9D66-4A78-87D77E3FB277}"/>
              </a:ext>
            </a:extLst>
          </p:cNvPr>
          <p:cNvSpPr>
            <a:spLocks noGrp="1"/>
          </p:cNvSpPr>
          <p:nvPr>
            <p:ph idx="1"/>
          </p:nvPr>
        </p:nvSpPr>
        <p:spPr/>
        <p:txBody>
          <a:bodyPr/>
          <a:lstStyle/>
          <a:p>
            <a:pPr marL="0" indent="0">
              <a:buNone/>
            </a:pPr>
            <a:r>
              <a:rPr lang="nb-NO" sz="2200" dirty="0">
                <a:highlight>
                  <a:srgbClr val="00FF00"/>
                </a:highlight>
              </a:rPr>
              <a:t>ADD 2-3 LOCAL PROVIDERS AND A LIST OF THE HTQS THEY OFFER. DRAW FROM THE LIST HERE: </a:t>
            </a:r>
            <a:r>
              <a:rPr lang="nb-NO" sz="2200" dirty="0">
                <a:highlight>
                  <a:srgbClr val="00FF00"/>
                </a:highlight>
                <a:hlinkClick r:id="rId2"/>
              </a:rPr>
              <a:t>https://www.gov.uk/government/publications/list-of-higher-technical-qualifications</a:t>
            </a:r>
            <a:r>
              <a:rPr lang="nb-NO" sz="2200" dirty="0">
                <a:highlight>
                  <a:srgbClr val="00FF00"/>
                </a:highlight>
              </a:rPr>
              <a:t> </a:t>
            </a:r>
          </a:p>
          <a:p>
            <a:pPr marL="0" indent="0">
              <a:buNone/>
            </a:pPr>
            <a:endParaRPr lang="nb-NO" sz="2200" dirty="0">
              <a:highlight>
                <a:srgbClr val="00FF00"/>
              </a:highlight>
            </a:endParaRPr>
          </a:p>
          <a:p>
            <a:pPr marL="0" indent="0">
              <a:buNone/>
            </a:pPr>
            <a:r>
              <a:rPr lang="nb-NO" sz="2200" dirty="0">
                <a:highlight>
                  <a:srgbClr val="FFFF00"/>
                </a:highlight>
              </a:rPr>
              <a:t>For more information, here are some local contact points:</a:t>
            </a:r>
          </a:p>
          <a:p>
            <a:pPr marL="0" indent="0">
              <a:buNone/>
            </a:pPr>
            <a:r>
              <a:rPr lang="nb-NO" sz="2200" dirty="0">
                <a:highlight>
                  <a:srgbClr val="00FF00"/>
                </a:highlight>
              </a:rPr>
              <a:t>ADD LOCAL CONTACT POINTS AND SOURCES OF INFORMATION e.g. career adviser within the school or college</a:t>
            </a:r>
          </a:p>
          <a:p>
            <a:pPr marL="0" indent="0">
              <a:buNone/>
            </a:pPr>
            <a:endParaRPr lang="nb-NO" dirty="0">
              <a:highlight>
                <a:srgbClr val="00FF00"/>
              </a:highlight>
            </a:endParaRPr>
          </a:p>
        </p:txBody>
      </p:sp>
      <p:sp>
        <p:nvSpPr>
          <p:cNvPr id="5" name="Slide Number Placeholder 4">
            <a:extLst>
              <a:ext uri="{FF2B5EF4-FFF2-40B4-BE49-F238E27FC236}">
                <a16:creationId xmlns:a16="http://schemas.microsoft.com/office/drawing/2014/main" id="{1C693A2F-2377-BF97-140A-D97A3AF538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64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6EB3-C9DB-9E71-A2ED-3F124BE99E92}"/>
              </a:ext>
            </a:extLst>
          </p:cNvPr>
          <p:cNvSpPr>
            <a:spLocks noGrp="1"/>
          </p:cNvSpPr>
          <p:nvPr>
            <p:ph type="title"/>
          </p:nvPr>
        </p:nvSpPr>
        <p:spPr/>
        <p:txBody>
          <a:bodyPr/>
          <a:lstStyle/>
          <a:p>
            <a:r>
              <a:rPr lang="nb-NO" dirty="0" err="1"/>
              <a:t>Review</a:t>
            </a:r>
            <a:r>
              <a:rPr lang="nb-NO" dirty="0"/>
              <a:t> </a:t>
            </a:r>
            <a:r>
              <a:rPr lang="nb-NO" dirty="0" err="1"/>
              <a:t>the</a:t>
            </a:r>
            <a:r>
              <a:rPr lang="nb-NO" dirty="0"/>
              <a:t> </a:t>
            </a:r>
            <a:r>
              <a:rPr lang="nb-NO" dirty="0" err="1"/>
              <a:t>learning</a:t>
            </a:r>
            <a:r>
              <a:rPr lang="nb-NO" dirty="0"/>
              <a:t> </a:t>
            </a:r>
            <a:r>
              <a:rPr lang="nb-NO" dirty="0" err="1"/>
              <a:t>outcomes</a:t>
            </a:r>
            <a:endParaRPr lang="nb-NO" dirty="0"/>
          </a:p>
        </p:txBody>
      </p:sp>
      <p:sp>
        <p:nvSpPr>
          <p:cNvPr id="3" name="Content Placeholder 2">
            <a:extLst>
              <a:ext uri="{FF2B5EF4-FFF2-40B4-BE49-F238E27FC236}">
                <a16:creationId xmlns:a16="http://schemas.microsoft.com/office/drawing/2014/main" id="{4E8AC90D-163E-C61B-EEFC-CC58C37EED4B}"/>
              </a:ext>
            </a:extLst>
          </p:cNvPr>
          <p:cNvSpPr>
            <a:spLocks noGrp="1"/>
          </p:cNvSpPr>
          <p:nvPr>
            <p:ph idx="1"/>
          </p:nvPr>
        </p:nvSpPr>
        <p:spPr/>
        <p:txBody>
          <a:bodyPr>
            <a:normAutofit/>
          </a:bodyPr>
          <a:lstStyle/>
          <a:p>
            <a:pPr marL="0" indent="0">
              <a:lnSpc>
                <a:spcPct val="107000"/>
              </a:lnSpc>
              <a:spcAft>
                <a:spcPts val="800"/>
              </a:spcAft>
              <a:buNone/>
            </a:pPr>
            <a:r>
              <a:rPr lang="en-GB" sz="2400" kern="100" dirty="0">
                <a:effectLst/>
                <a:ea typeface="Calibri" panose="020F0502020204030204" pitchFamily="34" charset="0"/>
              </a:rPr>
              <a:t>You should now be able to:</a:t>
            </a:r>
            <a:endParaRPr lang="nb-NO" sz="2400" kern="100" dirty="0">
              <a:effectLst/>
              <a:ea typeface="Calibri" panose="020F0502020204030204" pitchFamily="34" charset="0"/>
            </a:endParaRPr>
          </a:p>
          <a:p>
            <a:pPr marL="342900" lvl="0" indent="-342900">
              <a:lnSpc>
                <a:spcPct val="107000"/>
              </a:lnSpc>
              <a:buFont typeface="Symbol" panose="05050102010706020507" pitchFamily="18" charset="2"/>
              <a:buChar char=""/>
            </a:pPr>
            <a:r>
              <a:rPr lang="en-GB" sz="2400" kern="100" dirty="0">
                <a:effectLst/>
                <a:ea typeface="Calibri" panose="020F0502020204030204" pitchFamily="34" charset="0"/>
              </a:rPr>
              <a:t>Describe all of the major post-18 pathways that you could take;</a:t>
            </a:r>
            <a:endParaRPr lang="nb-NO" sz="2400" kern="100" dirty="0">
              <a:effectLst/>
              <a:ea typeface="Calibri" panose="020F0502020204030204" pitchFamily="34" charset="0"/>
            </a:endParaRPr>
          </a:p>
          <a:p>
            <a:pPr marL="342900" lvl="0" indent="-342900">
              <a:lnSpc>
                <a:spcPct val="107000"/>
              </a:lnSpc>
              <a:buFont typeface="Symbol" panose="05050102010706020507" pitchFamily="18" charset="2"/>
              <a:buChar char=""/>
            </a:pPr>
            <a:r>
              <a:rPr lang="en-GB" sz="2400" kern="100" dirty="0">
                <a:effectLst/>
                <a:ea typeface="Calibri" panose="020F0502020204030204" pitchFamily="34" charset="0"/>
              </a:rPr>
              <a:t>Explain what a Higher Technical Qualification (HTQ) is and how it differs from other post-18 pathways;</a:t>
            </a:r>
            <a:endParaRPr lang="nb-NO" sz="2400" kern="100" dirty="0">
              <a:effectLst/>
              <a:ea typeface="Calibri" panose="020F0502020204030204" pitchFamily="34" charset="0"/>
            </a:endParaRPr>
          </a:p>
          <a:p>
            <a:pPr marL="342900" lvl="0" indent="-342900">
              <a:lnSpc>
                <a:spcPct val="107000"/>
              </a:lnSpc>
              <a:buFont typeface="Symbol" panose="05050102010706020507" pitchFamily="18" charset="2"/>
              <a:buChar char=""/>
            </a:pPr>
            <a:r>
              <a:rPr lang="en-GB" sz="2400" kern="100" dirty="0">
                <a:effectLst/>
                <a:ea typeface="Calibri" panose="020F0502020204030204" pitchFamily="34" charset="0"/>
              </a:rPr>
              <a:t>Articulate the pros and cons of taking an HTQ; and </a:t>
            </a:r>
            <a:endParaRPr lang="nb-NO" sz="2400" kern="100" dirty="0">
              <a:effectLst/>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2400" kern="100" dirty="0">
                <a:effectLst/>
                <a:ea typeface="Calibri" panose="020F0502020204030204" pitchFamily="34" charset="0"/>
              </a:rPr>
              <a:t>Explain what you should do if </a:t>
            </a:r>
            <a:r>
              <a:rPr lang="en-GB" sz="2400" kern="100" dirty="0">
                <a:ea typeface="Calibri" panose="020F0502020204030204" pitchFamily="34" charset="0"/>
              </a:rPr>
              <a:t>you </a:t>
            </a:r>
            <a:r>
              <a:rPr lang="en-GB" sz="2400" kern="100" dirty="0">
                <a:effectLst/>
                <a:ea typeface="Calibri" panose="020F0502020204030204" pitchFamily="34" charset="0"/>
              </a:rPr>
              <a:t>want to investigate                                         HTQs further and make an application.</a:t>
            </a:r>
            <a:endParaRPr lang="nb-NO" sz="2400" kern="100" dirty="0">
              <a:effectLst/>
              <a:ea typeface="Calibri" panose="020F0502020204030204" pitchFamily="34" charset="0"/>
            </a:endParaRPr>
          </a:p>
          <a:p>
            <a:pPr marL="0" indent="0">
              <a:buNone/>
            </a:pPr>
            <a:endParaRPr lang="nb-NO" sz="2400" dirty="0"/>
          </a:p>
        </p:txBody>
      </p:sp>
      <p:sp>
        <p:nvSpPr>
          <p:cNvPr id="5" name="Slide Number Placeholder 4">
            <a:extLst>
              <a:ext uri="{FF2B5EF4-FFF2-40B4-BE49-F238E27FC236}">
                <a16:creationId xmlns:a16="http://schemas.microsoft.com/office/drawing/2014/main" id="{01F5FD75-A7FB-4243-395B-EEC5CABCE9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67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he HTQ quality mark logo">
            <a:extLst>
              <a:ext uri="{FF2B5EF4-FFF2-40B4-BE49-F238E27FC236}">
                <a16:creationId xmlns:a16="http://schemas.microsoft.com/office/drawing/2014/main" id="{47D54A1D-4D72-BE5B-F680-6BBA8A2F7855}"/>
              </a:ext>
              <a:ext uri="{C183D7F6-B498-43B3-948B-1728B52AA6E4}">
                <adec:decorative xmlns:adec="http://schemas.microsoft.com/office/drawing/2017/decorative" val="0"/>
              </a:ext>
            </a:extLst>
          </p:cNvPr>
          <p:cNvSpPr txBox="1"/>
          <p:nvPr/>
        </p:nvSpPr>
        <p:spPr>
          <a:xfrm>
            <a:off x="10016835" y="365125"/>
            <a:ext cx="1598221" cy="1584973"/>
          </a:xfrm>
          <a:prstGeom prst="rect">
            <a:avLst/>
          </a:prstGeom>
          <a:solidFill>
            <a:srgbClr val="FFF2C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5CCC68-7C41-F0EF-FF78-A3C21F44DD96}"/>
              </a:ext>
            </a:extLst>
          </p:cNvPr>
          <p:cNvSpPr>
            <a:spLocks noGrp="1"/>
          </p:cNvSpPr>
          <p:nvPr>
            <p:ph type="title"/>
          </p:nvPr>
        </p:nvSpPr>
        <p:spPr/>
        <p:txBody>
          <a:bodyPr/>
          <a:lstStyle/>
          <a:p>
            <a:r>
              <a:rPr lang="nb-NO" dirty="0" err="1"/>
              <a:t>What</a:t>
            </a:r>
            <a:r>
              <a:rPr lang="nb-NO" dirty="0"/>
              <a:t> </a:t>
            </a:r>
            <a:r>
              <a:rPr lang="nb-NO" dirty="0" err="1"/>
              <a:t>does</a:t>
            </a:r>
            <a:r>
              <a:rPr lang="nb-NO" dirty="0"/>
              <a:t> HTQ stand for?</a:t>
            </a:r>
          </a:p>
        </p:txBody>
      </p:sp>
      <p:pic>
        <p:nvPicPr>
          <p:cNvPr id="12" name="Picture 11" descr="Men in red jackets working on a machine&#10;&#10;">
            <a:extLst>
              <a:ext uri="{FF2B5EF4-FFF2-40B4-BE49-F238E27FC236}">
                <a16:creationId xmlns:a16="http://schemas.microsoft.com/office/drawing/2014/main" id="{6FAF9FDB-6613-ADBC-340E-45AF5A90D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110" y="2068677"/>
            <a:ext cx="5454901" cy="3693494"/>
          </a:xfrm>
          <a:prstGeom prst="rect">
            <a:avLst/>
          </a:prstGeom>
        </p:spPr>
      </p:pic>
      <p:sp>
        <p:nvSpPr>
          <p:cNvPr id="3" name="Content Placeholder 2">
            <a:extLst>
              <a:ext uri="{FF2B5EF4-FFF2-40B4-BE49-F238E27FC236}">
                <a16:creationId xmlns:a16="http://schemas.microsoft.com/office/drawing/2014/main" id="{E8983EE1-3A7E-8E11-2F75-4383880FDA4E}"/>
              </a:ext>
            </a:extLst>
          </p:cNvPr>
          <p:cNvSpPr>
            <a:spLocks noGrp="1"/>
          </p:cNvSpPr>
          <p:nvPr>
            <p:ph idx="1"/>
          </p:nvPr>
        </p:nvSpPr>
        <p:spPr/>
        <p:txBody>
          <a:bodyPr anchor="ctr">
            <a:normAutofit/>
          </a:bodyPr>
          <a:lstStyle/>
          <a:p>
            <a:pPr marL="0" indent="0">
              <a:buNone/>
            </a:pPr>
            <a:r>
              <a:rPr lang="nb-NO" sz="4800" dirty="0">
                <a:solidFill>
                  <a:schemeClr val="accent2"/>
                </a:solidFill>
              </a:rPr>
              <a:t>Higher</a:t>
            </a:r>
          </a:p>
          <a:p>
            <a:pPr marL="0" indent="0">
              <a:buNone/>
            </a:pPr>
            <a:endParaRPr lang="nb-NO" sz="4800" dirty="0">
              <a:solidFill>
                <a:schemeClr val="accent2"/>
              </a:solidFill>
            </a:endParaRPr>
          </a:p>
          <a:p>
            <a:pPr marL="0" indent="0">
              <a:buNone/>
            </a:pPr>
            <a:r>
              <a:rPr lang="nb-NO" sz="4800" dirty="0">
                <a:solidFill>
                  <a:schemeClr val="accent2"/>
                </a:solidFill>
              </a:rPr>
              <a:t>Technical</a:t>
            </a:r>
            <a:br>
              <a:rPr lang="nb-NO" sz="4800" dirty="0">
                <a:solidFill>
                  <a:schemeClr val="accent2"/>
                </a:solidFill>
              </a:rPr>
            </a:br>
            <a:endParaRPr lang="nb-NO" sz="4800" dirty="0">
              <a:solidFill>
                <a:schemeClr val="accent2"/>
              </a:solidFill>
            </a:endParaRPr>
          </a:p>
          <a:p>
            <a:pPr marL="0" indent="0">
              <a:buNone/>
            </a:pPr>
            <a:r>
              <a:rPr lang="nb-NO" sz="4800" dirty="0">
                <a:solidFill>
                  <a:schemeClr val="accent2"/>
                </a:solidFill>
              </a:rPr>
              <a:t>Qualifications</a:t>
            </a:r>
          </a:p>
        </p:txBody>
      </p:sp>
      <p:sp>
        <p:nvSpPr>
          <p:cNvPr id="4" name="TextBox 3">
            <a:extLst>
              <a:ext uri="{FF2B5EF4-FFF2-40B4-BE49-F238E27FC236}">
                <a16:creationId xmlns:a16="http://schemas.microsoft.com/office/drawing/2014/main" id="{87AB2ADE-9282-CBB1-ED9F-C5627A29BDF1}"/>
              </a:ext>
            </a:extLst>
          </p:cNvPr>
          <p:cNvSpPr txBox="1"/>
          <p:nvPr/>
        </p:nvSpPr>
        <p:spPr>
          <a:xfrm>
            <a:off x="10476465" y="2710930"/>
            <a:ext cx="171553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a:t>
            </a:r>
            <a:r>
              <a:rPr kumimoji="0" lang="nb-NO"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anyone</a:t>
            </a:r>
            <a:r>
              <a:rPr kumimoji="0" lang="nb-NO"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nb-NO"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heard</a:t>
            </a:r>
            <a:r>
              <a:rPr kumimoji="0" lang="nb-NO"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nb-NO"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HTQs</a:t>
            </a:r>
            <a:r>
              <a:rPr kumimoji="0" lang="nb-NO"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nb-NO"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before</a:t>
            </a:r>
            <a:r>
              <a:rPr kumimoji="0" lang="nb-NO"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7683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6B89-F7D1-AB3C-7425-CE1F0A89D42B}"/>
              </a:ext>
            </a:extLst>
          </p:cNvPr>
          <p:cNvSpPr>
            <a:spLocks noGrp="1"/>
          </p:cNvSpPr>
          <p:nvPr>
            <p:ph type="title"/>
          </p:nvPr>
        </p:nvSpPr>
        <p:spPr/>
        <p:txBody>
          <a:bodyPr/>
          <a:lstStyle/>
          <a:p>
            <a:r>
              <a:rPr lang="nb-NO" dirty="0"/>
              <a:t>Next steps</a:t>
            </a:r>
          </a:p>
        </p:txBody>
      </p:sp>
      <p:sp>
        <p:nvSpPr>
          <p:cNvPr id="7" name="TextBox 6">
            <a:extLst>
              <a:ext uri="{FF2B5EF4-FFF2-40B4-BE49-F238E27FC236}">
                <a16:creationId xmlns:a16="http://schemas.microsoft.com/office/drawing/2014/main" id="{59803E54-0823-38C7-3F49-7E1FC774AC7A}"/>
              </a:ext>
            </a:extLst>
          </p:cNvPr>
          <p:cNvSpPr txBox="1"/>
          <p:nvPr/>
        </p:nvSpPr>
        <p:spPr>
          <a:xfrm>
            <a:off x="964317" y="2104658"/>
            <a:ext cx="102809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If you are interested in HTQ or in any of the other routes that we have talked about today:</a:t>
            </a:r>
          </a:p>
          <a:p>
            <a:endParaRPr lang="en-GB" dirty="0"/>
          </a:p>
        </p:txBody>
      </p:sp>
      <p:graphicFrame>
        <p:nvGraphicFramePr>
          <p:cNvPr id="3" name="Table 2">
            <a:extLst>
              <a:ext uri="{FF2B5EF4-FFF2-40B4-BE49-F238E27FC236}">
                <a16:creationId xmlns:a16="http://schemas.microsoft.com/office/drawing/2014/main" id="{6D9C6AA8-E8BE-968A-2665-9BE40A34A7C7}"/>
              </a:ext>
            </a:extLst>
          </p:cNvPr>
          <p:cNvGraphicFramePr>
            <a:graphicFrameLocks noGrp="1"/>
          </p:cNvGraphicFramePr>
          <p:nvPr>
            <p:extLst>
              <p:ext uri="{D42A27DB-BD31-4B8C-83A1-F6EECF244321}">
                <p14:modId xmlns:p14="http://schemas.microsoft.com/office/powerpoint/2010/main" val="958507368"/>
              </p:ext>
            </p:extLst>
          </p:nvPr>
        </p:nvGraphicFramePr>
        <p:xfrm>
          <a:off x="964317" y="2597924"/>
          <a:ext cx="10532127" cy="2560320"/>
        </p:xfrm>
        <a:graphic>
          <a:graphicData uri="http://schemas.openxmlformats.org/drawingml/2006/table">
            <a:tbl>
              <a:tblPr firstRow="1" bandRow="1">
                <a:tableStyleId>{5C22544A-7EE6-4342-B048-85BDC9FD1C3A}</a:tableStyleId>
              </a:tblPr>
              <a:tblGrid>
                <a:gridCol w="2111555">
                  <a:extLst>
                    <a:ext uri="{9D8B030D-6E8A-4147-A177-3AD203B41FA5}">
                      <a16:colId xmlns:a16="http://schemas.microsoft.com/office/drawing/2014/main" val="2190858604"/>
                    </a:ext>
                  </a:extLst>
                </a:gridCol>
                <a:gridCol w="2105143">
                  <a:extLst>
                    <a:ext uri="{9D8B030D-6E8A-4147-A177-3AD203B41FA5}">
                      <a16:colId xmlns:a16="http://schemas.microsoft.com/office/drawing/2014/main" val="2099877247"/>
                    </a:ext>
                  </a:extLst>
                </a:gridCol>
                <a:gridCol w="2105143">
                  <a:extLst>
                    <a:ext uri="{9D8B030D-6E8A-4147-A177-3AD203B41FA5}">
                      <a16:colId xmlns:a16="http://schemas.microsoft.com/office/drawing/2014/main" val="333763665"/>
                    </a:ext>
                  </a:extLst>
                </a:gridCol>
                <a:gridCol w="2105143">
                  <a:extLst>
                    <a:ext uri="{9D8B030D-6E8A-4147-A177-3AD203B41FA5}">
                      <a16:colId xmlns:a16="http://schemas.microsoft.com/office/drawing/2014/main" val="281125508"/>
                    </a:ext>
                  </a:extLst>
                </a:gridCol>
                <a:gridCol w="2105143">
                  <a:extLst>
                    <a:ext uri="{9D8B030D-6E8A-4147-A177-3AD203B41FA5}">
                      <a16:colId xmlns:a16="http://schemas.microsoft.com/office/drawing/2014/main" val="1610907557"/>
                    </a:ext>
                  </a:extLst>
                </a:gridCol>
              </a:tblGrid>
              <a:tr h="2412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 the links in this presentation to find out more. </a:t>
                      </a:r>
                    </a:p>
                    <a:p>
                      <a:endParaRPr lang="en-GB" dirty="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Visit UCAS to find HTQ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Arrange to see a careers adviser to talk through your options and find out more about how to apply. </a:t>
                      </a:r>
                    </a:p>
                    <a:p>
                      <a:endParaRPr lang="en-GB" dirty="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Talk about your choice with your parents and your teachers. </a:t>
                      </a:r>
                    </a:p>
                    <a:p>
                      <a:endParaRPr lang="en-GB" dirty="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possible reach out to the education or training provider and ask what they are looking for before you apply. </a:t>
                      </a:r>
                    </a:p>
                    <a:p>
                      <a:endParaRPr lang="en-GB" dirty="0"/>
                    </a:p>
                  </a:txBody>
                  <a:tcPr>
                    <a:solidFill>
                      <a:schemeClr val="accent2">
                        <a:lumMod val="20000"/>
                        <a:lumOff val="80000"/>
                      </a:schemeClr>
                    </a:solidFill>
                  </a:tcPr>
                </a:tc>
                <a:extLst>
                  <a:ext uri="{0D108BD9-81ED-4DB2-BD59-A6C34878D82A}">
                    <a16:rowId xmlns:a16="http://schemas.microsoft.com/office/drawing/2014/main" val="3609930555"/>
                  </a:ext>
                </a:extLst>
              </a:tr>
            </a:tbl>
          </a:graphicData>
        </a:graphic>
      </p:graphicFrame>
      <p:sp>
        <p:nvSpPr>
          <p:cNvPr id="4" name="Rectangle 3">
            <a:extLst>
              <a:ext uri="{FF2B5EF4-FFF2-40B4-BE49-F238E27FC236}">
                <a16:creationId xmlns:a16="http://schemas.microsoft.com/office/drawing/2014/main" id="{6AB8E5D8-7973-2800-AE88-09F27E5620C1}"/>
              </a:ext>
              <a:ext uri="{C183D7F6-B498-43B3-948B-1728B52AA6E4}">
                <adec:decorative xmlns:adec="http://schemas.microsoft.com/office/drawing/2017/decorative" val="1"/>
              </a:ext>
            </a:extLst>
          </p:cNvPr>
          <p:cNvSpPr/>
          <p:nvPr/>
        </p:nvSpPr>
        <p:spPr>
          <a:xfrm>
            <a:off x="3157548" y="3218356"/>
            <a:ext cx="1828800" cy="1739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83C80F6E-A98B-1DA4-C41E-F06737F8EE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016" y="3302764"/>
            <a:ext cx="1517728" cy="1530429"/>
          </a:xfrm>
          <a:prstGeom prst="rect">
            <a:avLst/>
          </a:prstGeom>
        </p:spPr>
      </p:pic>
      <p:sp>
        <p:nvSpPr>
          <p:cNvPr id="5" name="Slide Number Placeholder 4">
            <a:extLst>
              <a:ext uri="{FF2B5EF4-FFF2-40B4-BE49-F238E27FC236}">
                <a16:creationId xmlns:a16="http://schemas.microsoft.com/office/drawing/2014/main" id="{C4C2CCE0-E140-13B8-24D7-043A65FBB3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441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9E33-CCE9-74FD-BF27-FA54C217D33C}"/>
              </a:ext>
            </a:extLst>
          </p:cNvPr>
          <p:cNvSpPr>
            <a:spLocks noGrp="1"/>
          </p:cNvSpPr>
          <p:nvPr>
            <p:ph type="title"/>
          </p:nvPr>
        </p:nvSpPr>
        <p:spPr/>
        <p:txBody>
          <a:bodyPr/>
          <a:lstStyle/>
          <a:p>
            <a:r>
              <a:rPr lang="nb-NO" dirty="0"/>
              <a:t>Do </a:t>
            </a:r>
            <a:r>
              <a:rPr lang="nb-NO" dirty="0" err="1"/>
              <a:t>one</a:t>
            </a:r>
            <a:r>
              <a:rPr lang="nb-NO" dirty="0"/>
              <a:t> </a:t>
            </a:r>
            <a:r>
              <a:rPr lang="nb-NO" dirty="0" err="1"/>
              <a:t>thing</a:t>
            </a:r>
            <a:endParaRPr lang="nb-NO" dirty="0"/>
          </a:p>
        </p:txBody>
      </p:sp>
      <p:sp>
        <p:nvSpPr>
          <p:cNvPr id="3" name="Content Placeholder 2">
            <a:extLst>
              <a:ext uri="{FF2B5EF4-FFF2-40B4-BE49-F238E27FC236}">
                <a16:creationId xmlns:a16="http://schemas.microsoft.com/office/drawing/2014/main" id="{80E1D233-2073-E0B0-FD26-69586A2A8296}"/>
              </a:ext>
            </a:extLst>
          </p:cNvPr>
          <p:cNvSpPr>
            <a:spLocks noGrp="1"/>
          </p:cNvSpPr>
          <p:nvPr>
            <p:ph idx="1"/>
          </p:nvPr>
        </p:nvSpPr>
        <p:spPr>
          <a:xfrm>
            <a:off x="838200" y="1825625"/>
            <a:ext cx="3807941" cy="4351338"/>
          </a:xfrm>
        </p:spPr>
        <p:txBody>
          <a:bodyPr anchor="ctr"/>
          <a:lstStyle/>
          <a:p>
            <a:pPr marL="0" indent="0">
              <a:buNone/>
            </a:pPr>
            <a:r>
              <a:rPr lang="nb-NO" dirty="0"/>
              <a:t>Make a note of </a:t>
            </a:r>
            <a:r>
              <a:rPr lang="nb-NO" dirty="0" err="1"/>
              <a:t>one</a:t>
            </a:r>
            <a:r>
              <a:rPr lang="nb-NO" dirty="0"/>
              <a:t> </a:t>
            </a:r>
            <a:r>
              <a:rPr lang="nb-NO" dirty="0" err="1"/>
              <a:t>thing</a:t>
            </a:r>
            <a:r>
              <a:rPr lang="nb-NO" dirty="0"/>
              <a:t> </a:t>
            </a:r>
            <a:r>
              <a:rPr lang="nb-NO" dirty="0" err="1"/>
              <a:t>that</a:t>
            </a:r>
            <a:r>
              <a:rPr lang="nb-NO" dirty="0"/>
              <a:t> </a:t>
            </a:r>
            <a:r>
              <a:rPr lang="nb-NO" dirty="0" err="1"/>
              <a:t>you</a:t>
            </a:r>
            <a:r>
              <a:rPr lang="nb-NO" dirty="0"/>
              <a:t> </a:t>
            </a:r>
            <a:r>
              <a:rPr lang="nb-NO" dirty="0" err="1"/>
              <a:t>will</a:t>
            </a:r>
            <a:r>
              <a:rPr lang="nb-NO" dirty="0"/>
              <a:t> do </a:t>
            </a:r>
            <a:r>
              <a:rPr lang="nb-NO" dirty="0" err="1"/>
              <a:t>after</a:t>
            </a:r>
            <a:r>
              <a:rPr lang="nb-NO" dirty="0"/>
              <a:t> </a:t>
            </a:r>
            <a:r>
              <a:rPr lang="nb-NO" dirty="0" err="1"/>
              <a:t>this</a:t>
            </a:r>
            <a:r>
              <a:rPr lang="nb-NO" dirty="0"/>
              <a:t> </a:t>
            </a:r>
            <a:r>
              <a:rPr lang="nb-NO" dirty="0" err="1"/>
              <a:t>session</a:t>
            </a:r>
            <a:r>
              <a:rPr lang="nb-NO" dirty="0"/>
              <a:t> to </a:t>
            </a:r>
            <a:r>
              <a:rPr lang="nb-NO" dirty="0" err="1"/>
              <a:t>help</a:t>
            </a:r>
            <a:r>
              <a:rPr lang="nb-NO" dirty="0"/>
              <a:t> </a:t>
            </a:r>
            <a:r>
              <a:rPr lang="nb-NO" dirty="0" err="1"/>
              <a:t>you</a:t>
            </a:r>
            <a:r>
              <a:rPr lang="nb-NO" dirty="0"/>
              <a:t> </a:t>
            </a:r>
            <a:r>
              <a:rPr lang="nb-NO" dirty="0" err="1"/>
              <a:t>take</a:t>
            </a:r>
            <a:r>
              <a:rPr lang="nb-NO" dirty="0"/>
              <a:t> </a:t>
            </a:r>
            <a:r>
              <a:rPr lang="nb-NO" dirty="0" err="1"/>
              <a:t>your</a:t>
            </a:r>
            <a:r>
              <a:rPr lang="nb-NO" dirty="0"/>
              <a:t> </a:t>
            </a:r>
            <a:r>
              <a:rPr lang="nb-NO" dirty="0" err="1"/>
              <a:t>next</a:t>
            </a:r>
            <a:r>
              <a:rPr lang="nb-NO" dirty="0"/>
              <a:t> </a:t>
            </a:r>
            <a:r>
              <a:rPr lang="nb-NO" dirty="0" err="1"/>
              <a:t>steps</a:t>
            </a:r>
            <a:r>
              <a:rPr lang="nb-NO" dirty="0"/>
              <a:t>. </a:t>
            </a:r>
          </a:p>
        </p:txBody>
      </p:sp>
      <p:pic>
        <p:nvPicPr>
          <p:cNvPr id="5" name="Picture 4">
            <a:extLst>
              <a:ext uri="{FF2B5EF4-FFF2-40B4-BE49-F238E27FC236}">
                <a16:creationId xmlns:a16="http://schemas.microsoft.com/office/drawing/2014/main" id="{0E4AB8CF-25DB-C168-E052-0B0C132C28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20759" y="1925765"/>
            <a:ext cx="6533041" cy="4151058"/>
          </a:xfrm>
          <a:prstGeom prst="rect">
            <a:avLst/>
          </a:prstGeom>
        </p:spPr>
      </p:pic>
    </p:spTree>
    <p:extLst>
      <p:ext uri="{BB962C8B-B14F-4D97-AF65-F5344CB8AC3E}">
        <p14:creationId xmlns:p14="http://schemas.microsoft.com/office/powerpoint/2010/main" val="185166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6EB3-C9DB-9E71-A2ED-3F124BE99E92}"/>
              </a:ext>
            </a:extLst>
          </p:cNvPr>
          <p:cNvSpPr>
            <a:spLocks noGrp="1"/>
          </p:cNvSpPr>
          <p:nvPr>
            <p:ph type="title"/>
          </p:nvPr>
        </p:nvSpPr>
        <p:spPr/>
        <p:txBody>
          <a:bodyPr/>
          <a:lstStyle/>
          <a:p>
            <a:r>
              <a:rPr lang="nb-NO">
                <a:latin typeface="Arial" panose="020B0604020202020204" pitchFamily="34" charset="0"/>
                <a:cs typeface="Arial" panose="020B0604020202020204" pitchFamily="34" charset="0"/>
              </a:rPr>
              <a:t>Learning outcomes</a:t>
            </a:r>
            <a:endParaRPr lang="nb-NO"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E8AC90D-163E-C61B-EEFC-CC58C37EED4B}"/>
              </a:ext>
            </a:extLst>
          </p:cNvPr>
          <p:cNvSpPr>
            <a:spLocks noGrp="1"/>
          </p:cNvSpPr>
          <p:nvPr>
            <p:ph idx="1"/>
          </p:nvPr>
        </p:nvSpPr>
        <p:spPr/>
        <p:txBody>
          <a:bodyPr>
            <a:normAutofit/>
          </a:bodyPr>
          <a:lstStyle/>
          <a:p>
            <a:pPr marL="0" indent="0">
              <a:lnSpc>
                <a:spcPct val="107000"/>
              </a:lnSpc>
              <a:spcAft>
                <a:spcPts val="800"/>
              </a:spcAft>
              <a:buNone/>
            </a:pPr>
            <a:r>
              <a:rPr lang="en-GB" sz="2400" kern="100" dirty="0">
                <a:effectLst/>
                <a:latin typeface="Arial" panose="020B0604020202020204" pitchFamily="34" charset="0"/>
                <a:ea typeface="Calibri" panose="020F0502020204030204" pitchFamily="34" charset="0"/>
                <a:cs typeface="Arial" panose="020B0604020202020204" pitchFamily="34" charset="0"/>
              </a:rPr>
              <a:t>By the end of this session, you will be able to:</a:t>
            </a:r>
            <a:endParaRPr lang="nb-NO"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400" kern="100" dirty="0">
                <a:effectLst/>
                <a:latin typeface="Arial" panose="020B0604020202020204" pitchFamily="34" charset="0"/>
                <a:ea typeface="Calibri" panose="020F0502020204030204" pitchFamily="34" charset="0"/>
                <a:cs typeface="Arial" panose="020B0604020202020204" pitchFamily="34" charset="0"/>
              </a:rPr>
              <a:t>Describe all of the major post-18 pathways that you could take;</a:t>
            </a:r>
            <a:endParaRPr lang="nb-NO"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400" kern="100" dirty="0">
                <a:effectLst/>
                <a:latin typeface="Arial" panose="020B0604020202020204" pitchFamily="34" charset="0"/>
                <a:ea typeface="Calibri" panose="020F0502020204030204" pitchFamily="34" charset="0"/>
                <a:cs typeface="Arial" panose="020B0604020202020204" pitchFamily="34" charset="0"/>
              </a:rPr>
              <a:t>Explain what a Higher Technical Qualification (HTQ) is and how it differs from other post-18 pathways;</a:t>
            </a:r>
            <a:endParaRPr lang="nb-NO"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400" kern="100" dirty="0">
                <a:effectLst/>
                <a:latin typeface="Arial" panose="020B0604020202020204" pitchFamily="34" charset="0"/>
                <a:ea typeface="Calibri" panose="020F0502020204030204" pitchFamily="34" charset="0"/>
                <a:cs typeface="Arial" panose="020B0604020202020204" pitchFamily="34" charset="0"/>
              </a:rPr>
              <a:t>Articulate the pros and cons of taking an HTQ; and </a:t>
            </a:r>
            <a:endParaRPr lang="nb-NO"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400" kern="100" dirty="0">
                <a:effectLst/>
                <a:latin typeface="Arial" panose="020B0604020202020204" pitchFamily="34" charset="0"/>
                <a:ea typeface="Calibri" panose="020F0502020204030204" pitchFamily="34" charset="0"/>
                <a:cs typeface="Arial" panose="020B0604020202020204" pitchFamily="34" charset="0"/>
              </a:rPr>
              <a:t>Explain what you should do if </a:t>
            </a:r>
            <a:r>
              <a:rPr lang="en-GB" sz="2400" kern="100" dirty="0">
                <a:latin typeface="Arial" panose="020B0604020202020204" pitchFamily="34" charset="0"/>
                <a:ea typeface="Calibri" panose="020F0502020204030204" pitchFamily="34" charset="0"/>
                <a:cs typeface="Arial" panose="020B0604020202020204" pitchFamily="34" charset="0"/>
              </a:rPr>
              <a:t>you </a:t>
            </a:r>
            <a:r>
              <a:rPr lang="en-GB" sz="2400" kern="100" dirty="0">
                <a:effectLst/>
                <a:latin typeface="Arial" panose="020B0604020202020204" pitchFamily="34" charset="0"/>
                <a:ea typeface="Calibri" panose="020F0502020204030204" pitchFamily="34" charset="0"/>
                <a:cs typeface="Arial" panose="020B0604020202020204" pitchFamily="34" charset="0"/>
              </a:rPr>
              <a:t>want to investigate HTQs further and make an application.</a:t>
            </a:r>
            <a:endParaRPr lang="nb-NO" sz="2400" kern="100" dirty="0">
              <a:effectLst/>
              <a:latin typeface="Arial" panose="020B0604020202020204" pitchFamily="34" charset="0"/>
              <a:ea typeface="Calibri" panose="020F0502020204030204" pitchFamily="34" charset="0"/>
              <a:cs typeface="Arial" panose="020B0604020202020204" pitchFamily="34" charset="0"/>
            </a:endParaRPr>
          </a:p>
          <a:p>
            <a:endParaRPr lang="nb-NO" sz="2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1FB96A4-EBCF-D6B5-D7B3-A4B84EAF94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140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77A3-7405-F49F-3286-008D32E49B01}"/>
              </a:ext>
            </a:extLst>
          </p:cNvPr>
          <p:cNvSpPr>
            <a:spLocks noGrp="1"/>
          </p:cNvSpPr>
          <p:nvPr>
            <p:ph type="title"/>
          </p:nvPr>
        </p:nvSpPr>
        <p:spPr/>
        <p:txBody>
          <a:bodyPr/>
          <a:lstStyle/>
          <a:p>
            <a:r>
              <a:rPr lang="nb-NO" dirty="0"/>
              <a:t>After you leave school or college</a:t>
            </a:r>
          </a:p>
        </p:txBody>
      </p:sp>
      <p:sp>
        <p:nvSpPr>
          <p:cNvPr id="5" name="Slide Number Placeholder 4">
            <a:extLst>
              <a:ext uri="{FF2B5EF4-FFF2-40B4-BE49-F238E27FC236}">
                <a16:creationId xmlns:a16="http://schemas.microsoft.com/office/drawing/2014/main" id="{678D77CC-E260-C07F-E6E6-A08E179151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E1C5C096-4F0A-E45F-2063-AA8C694CAB8D}"/>
              </a:ext>
            </a:extLst>
          </p:cNvPr>
          <p:cNvSpPr>
            <a:spLocks noGrp="1"/>
          </p:cNvSpPr>
          <p:nvPr>
            <p:ph idx="1"/>
          </p:nvPr>
        </p:nvSpPr>
        <p:spPr>
          <a:xfrm>
            <a:off x="838200" y="1825625"/>
            <a:ext cx="5644377" cy="4351338"/>
          </a:xfrm>
        </p:spPr>
        <p:txBody>
          <a:bodyPr/>
          <a:lstStyle/>
          <a:p>
            <a:r>
              <a:rPr lang="nb-NO" dirty="0"/>
              <a:t>Who has a plan for when they leave school or college?</a:t>
            </a:r>
          </a:p>
          <a:p>
            <a:endParaRPr lang="nb-NO" dirty="0"/>
          </a:p>
          <a:p>
            <a:r>
              <a:rPr lang="nb-NO" dirty="0"/>
              <a:t>What are your options </a:t>
            </a:r>
            <a:r>
              <a:rPr lang="nb-NO" dirty="0" err="1"/>
              <a:t>after</a:t>
            </a:r>
            <a:r>
              <a:rPr lang="nb-NO" dirty="0"/>
              <a:t> </a:t>
            </a:r>
            <a:r>
              <a:rPr lang="nb-NO" dirty="0" err="1"/>
              <a:t>leaving</a:t>
            </a:r>
            <a:r>
              <a:rPr lang="nb-NO" dirty="0"/>
              <a:t> </a:t>
            </a:r>
            <a:r>
              <a:rPr lang="nb-NO" dirty="0" err="1"/>
              <a:t>school</a:t>
            </a:r>
            <a:r>
              <a:rPr lang="nb-NO" dirty="0"/>
              <a:t> or college?</a:t>
            </a:r>
          </a:p>
          <a:p>
            <a:endParaRPr lang="nb-NO" dirty="0"/>
          </a:p>
          <a:p>
            <a:r>
              <a:rPr lang="nb-NO" dirty="0" err="1"/>
              <a:t>Which</a:t>
            </a:r>
            <a:r>
              <a:rPr lang="nb-NO" dirty="0"/>
              <a:t> options are you currently considering?</a:t>
            </a:r>
          </a:p>
        </p:txBody>
      </p:sp>
      <p:pic>
        <p:nvPicPr>
          <p:cNvPr id="8" name="Picture 7" descr="A few chefs in a kitchen&#10;&#10;">
            <a:extLst>
              <a:ext uri="{FF2B5EF4-FFF2-40B4-BE49-F238E27FC236}">
                <a16:creationId xmlns:a16="http://schemas.microsoft.com/office/drawing/2014/main" id="{B8587B90-CB51-419D-7BA0-801CC65E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577" y="1870075"/>
            <a:ext cx="4871223" cy="3912201"/>
          </a:xfrm>
          <a:prstGeom prst="rect">
            <a:avLst/>
          </a:prstGeom>
        </p:spPr>
      </p:pic>
    </p:spTree>
    <p:extLst>
      <p:ext uri="{BB962C8B-B14F-4D97-AF65-F5344CB8AC3E}">
        <p14:creationId xmlns:p14="http://schemas.microsoft.com/office/powerpoint/2010/main" val="48339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4A7E-6E00-4869-8C77-B8BA885986D8}"/>
              </a:ext>
            </a:extLst>
          </p:cNvPr>
          <p:cNvSpPr>
            <a:spLocks noGrp="1"/>
          </p:cNvSpPr>
          <p:nvPr>
            <p:ph type="title"/>
          </p:nvPr>
        </p:nvSpPr>
        <p:spPr/>
        <p:txBody>
          <a:bodyPr/>
          <a:lstStyle/>
          <a:p>
            <a:r>
              <a:rPr lang="nb-NO" dirty="0"/>
              <a:t>The main post-18 pathways</a:t>
            </a:r>
          </a:p>
        </p:txBody>
      </p:sp>
      <p:graphicFrame>
        <p:nvGraphicFramePr>
          <p:cNvPr id="4" name="Content Placeholder 3" descr="Undergraduate degrees&#10;Apprenticeships&#10;Work&#10;Other technical education e.g. HTQs&#10;&#10;">
            <a:extLst>
              <a:ext uri="{FF2B5EF4-FFF2-40B4-BE49-F238E27FC236}">
                <a16:creationId xmlns:a16="http://schemas.microsoft.com/office/drawing/2014/main" id="{79F37D8F-14A8-7D83-0FB4-617F1A68BD26}"/>
              </a:ext>
            </a:extLst>
          </p:cNvPr>
          <p:cNvGraphicFramePr>
            <a:graphicFrameLocks noGrp="1"/>
          </p:cNvGraphicFramePr>
          <p:nvPr>
            <p:ph idx="1"/>
            <p:extLst>
              <p:ext uri="{D42A27DB-BD31-4B8C-83A1-F6EECF244321}">
                <p14:modId xmlns:p14="http://schemas.microsoft.com/office/powerpoint/2010/main" val="21047121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8C8FAE0-78BF-8ABC-C4B5-EF5F13D826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57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F0A9-32B8-D656-09F3-C523F3080549}"/>
              </a:ext>
            </a:extLst>
          </p:cNvPr>
          <p:cNvSpPr>
            <a:spLocks noGrp="1"/>
          </p:cNvSpPr>
          <p:nvPr>
            <p:ph type="title"/>
          </p:nvPr>
        </p:nvSpPr>
        <p:spPr/>
        <p:txBody>
          <a:bodyPr/>
          <a:lstStyle/>
          <a:p>
            <a:r>
              <a:rPr lang="nb-NO" dirty="0"/>
              <a:t>Undergraduate degrees</a:t>
            </a:r>
          </a:p>
        </p:txBody>
      </p:sp>
      <p:sp>
        <p:nvSpPr>
          <p:cNvPr id="3" name="Content Placeholder 2">
            <a:extLst>
              <a:ext uri="{FF2B5EF4-FFF2-40B4-BE49-F238E27FC236}">
                <a16:creationId xmlns:a16="http://schemas.microsoft.com/office/drawing/2014/main" id="{E2EB2EB2-ECD2-4ED8-BD2E-3E195EDC7CAE}"/>
              </a:ext>
            </a:extLst>
          </p:cNvPr>
          <p:cNvSpPr>
            <a:spLocks noGrp="1"/>
          </p:cNvSpPr>
          <p:nvPr>
            <p:ph idx="1"/>
          </p:nvPr>
        </p:nvSpPr>
        <p:spPr/>
        <p:txBody>
          <a:bodyPr>
            <a:normAutofit/>
          </a:bodyPr>
          <a:lstStyle/>
          <a:p>
            <a:pPr marL="0" indent="0">
              <a:buNone/>
            </a:pPr>
            <a:r>
              <a:rPr lang="nb-NO" sz="2400" dirty="0"/>
              <a:t>There are a very wide range of undergraduate degrees covering different subjects and taught in a wide variety of different ways. Typically these are:</a:t>
            </a:r>
          </a:p>
          <a:p>
            <a:endParaRPr lang="nb-NO" sz="2400" dirty="0"/>
          </a:p>
        </p:txBody>
      </p:sp>
      <p:graphicFrame>
        <p:nvGraphicFramePr>
          <p:cNvPr id="4" name="Table 3">
            <a:extLst>
              <a:ext uri="{FF2B5EF4-FFF2-40B4-BE49-F238E27FC236}">
                <a16:creationId xmlns:a16="http://schemas.microsoft.com/office/drawing/2014/main" id="{93E295BC-BF92-3348-2184-AE6E46BB122C}"/>
              </a:ext>
            </a:extLst>
          </p:cNvPr>
          <p:cNvGraphicFramePr>
            <a:graphicFrameLocks noGrp="1"/>
          </p:cNvGraphicFramePr>
          <p:nvPr>
            <p:extLst>
              <p:ext uri="{D42A27DB-BD31-4B8C-83A1-F6EECF244321}">
                <p14:modId xmlns:p14="http://schemas.microsoft.com/office/powerpoint/2010/main" val="2326201471"/>
              </p:ext>
            </p:extLst>
          </p:nvPr>
        </p:nvGraphicFramePr>
        <p:xfrm>
          <a:off x="838200" y="3040394"/>
          <a:ext cx="10515600" cy="2560320"/>
        </p:xfrm>
        <a:graphic>
          <a:graphicData uri="http://schemas.openxmlformats.org/drawingml/2006/table">
            <a:tbl>
              <a:tblPr firstRow="1" bandRow="1">
                <a:tableStyleId>{5C22544A-7EE6-4342-B048-85BDC9FD1C3A}</a:tableStyleId>
              </a:tblPr>
              <a:tblGrid>
                <a:gridCol w="3226810">
                  <a:extLst>
                    <a:ext uri="{9D8B030D-6E8A-4147-A177-3AD203B41FA5}">
                      <a16:colId xmlns:a16="http://schemas.microsoft.com/office/drawing/2014/main" val="1700592642"/>
                    </a:ext>
                  </a:extLst>
                </a:gridCol>
                <a:gridCol w="7288790">
                  <a:extLst>
                    <a:ext uri="{9D8B030D-6E8A-4147-A177-3AD203B41FA5}">
                      <a16:colId xmlns:a16="http://schemas.microsoft.com/office/drawing/2014/main" val="2922787761"/>
                    </a:ext>
                  </a:extLst>
                </a:gridCol>
              </a:tblGrid>
              <a:tr h="370840">
                <a:tc>
                  <a:txBody>
                    <a:bodyPr/>
                    <a:lstStyle/>
                    <a:p>
                      <a:r>
                        <a:rPr lang="en-GB" b="1" dirty="0">
                          <a:solidFill>
                            <a:schemeClr val="tx1"/>
                          </a:solidFill>
                          <a:latin typeface="Arial" panose="020B0604020202020204" pitchFamily="34" charset="0"/>
                          <a:cs typeface="Arial" panose="020B0604020202020204" pitchFamily="34" charset="0"/>
                        </a:rPr>
                        <a:t>How long are they?</a:t>
                      </a:r>
                    </a:p>
                    <a:p>
                      <a:endParaRPr lang="en-GB" b="1"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en-GB" b="0" dirty="0">
                          <a:solidFill>
                            <a:schemeClr val="tx1"/>
                          </a:solidFill>
                          <a:latin typeface="Arial" panose="020B0604020202020204" pitchFamily="34" charset="0"/>
                          <a:cs typeface="Arial" panose="020B0604020202020204" pitchFamily="34" charset="0"/>
                        </a:rPr>
                        <a:t>At least 3 years</a:t>
                      </a:r>
                    </a:p>
                  </a:txBody>
                  <a:tcPr>
                    <a:solidFill>
                      <a:schemeClr val="accent2">
                        <a:lumMod val="20000"/>
                        <a:lumOff val="80000"/>
                      </a:schemeClr>
                    </a:solidFill>
                  </a:tcPr>
                </a:tc>
                <a:extLst>
                  <a:ext uri="{0D108BD9-81ED-4DB2-BD59-A6C34878D82A}">
                    <a16:rowId xmlns:a16="http://schemas.microsoft.com/office/drawing/2014/main" val="279155072"/>
                  </a:ext>
                </a:extLst>
              </a:tr>
              <a:tr h="370840">
                <a:tc>
                  <a:txBody>
                    <a:bodyPr/>
                    <a:lstStyle/>
                    <a:p>
                      <a:r>
                        <a:rPr lang="en-GB" b="1" dirty="0">
                          <a:latin typeface="Arial" panose="020B0604020202020204" pitchFamily="34" charset="0"/>
                          <a:cs typeface="Arial" panose="020B0604020202020204" pitchFamily="34" charset="0"/>
                        </a:rPr>
                        <a:t>Where are they taught? </a:t>
                      </a:r>
                    </a:p>
                  </a:txBody>
                  <a:tcPr>
                    <a:solidFill>
                      <a:schemeClr val="accent2">
                        <a:lumMod val="40000"/>
                        <a:lumOff val="60000"/>
                      </a:schemeClr>
                    </a:solidFill>
                  </a:tcPr>
                </a:tc>
                <a:tc>
                  <a:txBody>
                    <a:bodyPr/>
                    <a:lstStyle/>
                    <a:p>
                      <a:r>
                        <a:rPr lang="nb-NO" sz="1800" b="0" dirty="0">
                          <a:latin typeface="Arial" panose="020B0604020202020204" pitchFamily="34" charset="0"/>
                          <a:cs typeface="Arial" panose="020B0604020202020204" pitchFamily="34" charset="0"/>
                        </a:rPr>
                        <a:t>Largely in classrooms and lecture halls (some subjects will involve workshops, labs or industry placements)</a:t>
                      </a:r>
                      <a:endParaRPr lang="en-GB" b="0" dirty="0">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1596706926"/>
                  </a:ext>
                </a:extLst>
              </a:tr>
              <a:tr h="370840">
                <a:tc>
                  <a:txBody>
                    <a:bodyPr/>
                    <a:lstStyle/>
                    <a:p>
                      <a:r>
                        <a:rPr lang="en-GB" b="1" dirty="0">
                          <a:latin typeface="Arial" panose="020B0604020202020204" pitchFamily="34" charset="0"/>
                          <a:cs typeface="Arial" panose="020B0604020202020204" pitchFamily="34" charset="0"/>
                        </a:rPr>
                        <a:t>What are the costs?</a:t>
                      </a:r>
                    </a:p>
                  </a:txBody>
                  <a:tcPr>
                    <a:solidFill>
                      <a:schemeClr val="accent2">
                        <a:lumMod val="20000"/>
                        <a:lumOff val="80000"/>
                      </a:schemeClr>
                    </a:solidFill>
                  </a:tcPr>
                </a:tc>
                <a:tc>
                  <a:txBody>
                    <a:bodyPr/>
                    <a:lstStyle/>
                    <a:p>
                      <a:r>
                        <a:rPr lang="en-GB" b="0" dirty="0">
                          <a:latin typeface="Arial" panose="020B0604020202020204" pitchFamily="34" charset="0"/>
                          <a:cs typeface="Arial" panose="020B0604020202020204" pitchFamily="34" charset="0"/>
                        </a:rPr>
                        <a:t>You have to </a:t>
                      </a:r>
                      <a:r>
                        <a:rPr lang="nb-NO" sz="1800" b="0" dirty="0">
                          <a:latin typeface="Arial" panose="020B0604020202020204" pitchFamily="34" charset="0"/>
                          <a:cs typeface="Arial" panose="020B0604020202020204" pitchFamily="34" charset="0"/>
                        </a:rPr>
                        <a:t>pay tuition fees and to cover your living expenses. Student loans are available to help you.</a:t>
                      </a:r>
                      <a:endParaRPr lang="en-GB" b="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2669321639"/>
                  </a:ext>
                </a:extLst>
              </a:tr>
              <a:tr h="370840">
                <a:tc>
                  <a:txBody>
                    <a:bodyPr/>
                    <a:lstStyle/>
                    <a:p>
                      <a:r>
                        <a:rPr lang="en-GB" b="1" dirty="0">
                          <a:latin typeface="Arial" panose="020B0604020202020204" pitchFamily="34" charset="0"/>
                          <a:cs typeface="Arial" panose="020B0604020202020204" pitchFamily="34" charset="0"/>
                        </a:rPr>
                        <a:t>Where can I find out more?</a:t>
                      </a:r>
                    </a:p>
                    <a:p>
                      <a:endParaRPr lang="en-GB"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dirty="0">
                          <a:latin typeface="Arial" panose="020B0604020202020204" pitchFamily="34" charset="0"/>
                          <a:cs typeface="Arial" panose="020B0604020202020204" pitchFamily="34" charset="0"/>
                          <a:hlinkClick r:id="rId2"/>
                        </a:rPr>
                        <a:t>https://www.ucas.com/undergraduate</a:t>
                      </a:r>
                      <a:r>
                        <a:rPr lang="nb-NO" sz="1800" b="0" dirty="0">
                          <a:latin typeface="Arial" panose="020B0604020202020204" pitchFamily="34" charset="0"/>
                          <a:cs typeface="Arial" panose="020B0604020202020204" pitchFamily="34" charset="0"/>
                        </a:rPr>
                        <a:t> </a:t>
                      </a:r>
                    </a:p>
                  </a:txBody>
                  <a:tcPr>
                    <a:solidFill>
                      <a:schemeClr val="accent2">
                        <a:lumMod val="40000"/>
                        <a:lumOff val="60000"/>
                      </a:schemeClr>
                    </a:solidFill>
                  </a:tcPr>
                </a:tc>
                <a:extLst>
                  <a:ext uri="{0D108BD9-81ED-4DB2-BD59-A6C34878D82A}">
                    <a16:rowId xmlns:a16="http://schemas.microsoft.com/office/drawing/2014/main" val="3399999707"/>
                  </a:ext>
                </a:extLst>
              </a:tr>
            </a:tbl>
          </a:graphicData>
        </a:graphic>
      </p:graphicFrame>
      <p:sp>
        <p:nvSpPr>
          <p:cNvPr id="5" name="Slide Number Placeholder 4">
            <a:extLst>
              <a:ext uri="{FF2B5EF4-FFF2-40B4-BE49-F238E27FC236}">
                <a16:creationId xmlns:a16="http://schemas.microsoft.com/office/drawing/2014/main" id="{60A6C9AB-DA06-45E0-1A2F-85186974A7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45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CB58-9FC1-7C99-8D11-3ED9F7A860BE}"/>
              </a:ext>
            </a:extLst>
          </p:cNvPr>
          <p:cNvSpPr>
            <a:spLocks noGrp="1"/>
          </p:cNvSpPr>
          <p:nvPr>
            <p:ph type="title"/>
          </p:nvPr>
        </p:nvSpPr>
        <p:spPr/>
        <p:txBody>
          <a:bodyPr/>
          <a:lstStyle/>
          <a:p>
            <a:r>
              <a:rPr lang="nb-NO" dirty="0"/>
              <a:t>Apprenticeships</a:t>
            </a:r>
          </a:p>
        </p:txBody>
      </p:sp>
      <p:sp>
        <p:nvSpPr>
          <p:cNvPr id="3" name="Content Placeholder 2">
            <a:extLst>
              <a:ext uri="{FF2B5EF4-FFF2-40B4-BE49-F238E27FC236}">
                <a16:creationId xmlns:a16="http://schemas.microsoft.com/office/drawing/2014/main" id="{9458627B-146C-1268-2F6A-7E97ED6D27BA}"/>
              </a:ext>
            </a:extLst>
          </p:cNvPr>
          <p:cNvSpPr>
            <a:spLocks noGrp="1"/>
          </p:cNvSpPr>
          <p:nvPr>
            <p:ph idx="1"/>
          </p:nvPr>
        </p:nvSpPr>
        <p:spPr>
          <a:xfrm>
            <a:off x="838200" y="1816000"/>
            <a:ext cx="10515600" cy="4351338"/>
          </a:xfrm>
        </p:spPr>
        <p:txBody>
          <a:bodyPr>
            <a:normAutofit/>
          </a:bodyPr>
          <a:lstStyle/>
          <a:p>
            <a:pPr marL="0" indent="0">
              <a:buNone/>
            </a:pPr>
            <a:r>
              <a:rPr lang="nb-NO" sz="2400" dirty="0"/>
              <a:t>Apprenticeships cover a wide range of sectors/job roles. Typically they are:</a:t>
            </a:r>
          </a:p>
          <a:p>
            <a:pPr marL="0" indent="0">
              <a:buNone/>
            </a:pPr>
            <a:endParaRPr lang="nb-NO" sz="2400" dirty="0"/>
          </a:p>
        </p:txBody>
      </p:sp>
      <p:graphicFrame>
        <p:nvGraphicFramePr>
          <p:cNvPr id="8" name="Table 7">
            <a:extLst>
              <a:ext uri="{FF2B5EF4-FFF2-40B4-BE49-F238E27FC236}">
                <a16:creationId xmlns:a16="http://schemas.microsoft.com/office/drawing/2014/main" id="{8CC8C192-71BB-FFFC-9C4C-09167B4B696B}"/>
              </a:ext>
            </a:extLst>
          </p:cNvPr>
          <p:cNvGraphicFramePr>
            <a:graphicFrameLocks noGrp="1"/>
          </p:cNvGraphicFramePr>
          <p:nvPr>
            <p:extLst>
              <p:ext uri="{D42A27DB-BD31-4B8C-83A1-F6EECF244321}">
                <p14:modId xmlns:p14="http://schemas.microsoft.com/office/powerpoint/2010/main" val="2766127982"/>
              </p:ext>
            </p:extLst>
          </p:nvPr>
        </p:nvGraphicFramePr>
        <p:xfrm>
          <a:off x="827775" y="3038633"/>
          <a:ext cx="10439400" cy="2560320"/>
        </p:xfrm>
        <a:graphic>
          <a:graphicData uri="http://schemas.openxmlformats.org/drawingml/2006/table">
            <a:tbl>
              <a:tblPr firstRow="1" bandRow="1">
                <a:tableStyleId>{5C22544A-7EE6-4342-B048-85BDC9FD1C3A}</a:tableStyleId>
              </a:tblPr>
              <a:tblGrid>
                <a:gridCol w="3234088">
                  <a:extLst>
                    <a:ext uri="{9D8B030D-6E8A-4147-A177-3AD203B41FA5}">
                      <a16:colId xmlns:a16="http://schemas.microsoft.com/office/drawing/2014/main" val="1700592642"/>
                    </a:ext>
                  </a:extLst>
                </a:gridCol>
                <a:gridCol w="7205312">
                  <a:extLst>
                    <a:ext uri="{9D8B030D-6E8A-4147-A177-3AD203B41FA5}">
                      <a16:colId xmlns:a16="http://schemas.microsoft.com/office/drawing/2014/main" val="2922787761"/>
                    </a:ext>
                  </a:extLst>
                </a:gridCol>
              </a:tblGrid>
              <a:tr h="370840">
                <a:tc>
                  <a:txBody>
                    <a:bodyPr/>
                    <a:lstStyle/>
                    <a:p>
                      <a:r>
                        <a:rPr lang="en-GB" b="1" dirty="0">
                          <a:solidFill>
                            <a:schemeClr val="tx1"/>
                          </a:solidFill>
                          <a:latin typeface="Arial" panose="020B0604020202020204" pitchFamily="34" charset="0"/>
                          <a:cs typeface="Arial" panose="020B0604020202020204" pitchFamily="34" charset="0"/>
                        </a:rPr>
                        <a:t>How long are they?</a:t>
                      </a:r>
                    </a:p>
                    <a:p>
                      <a:endParaRPr lang="en-GB" b="1"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en-GB" b="0" dirty="0">
                          <a:solidFill>
                            <a:schemeClr val="tx1"/>
                          </a:solidFill>
                          <a:latin typeface="Arial" panose="020B0604020202020204" pitchFamily="34" charset="0"/>
                          <a:cs typeface="Arial" panose="020B0604020202020204" pitchFamily="34" charset="0"/>
                        </a:rPr>
                        <a:t>Ranges from 1-5 years </a:t>
                      </a:r>
                    </a:p>
                  </a:txBody>
                  <a:tcPr>
                    <a:solidFill>
                      <a:schemeClr val="accent2">
                        <a:lumMod val="20000"/>
                        <a:lumOff val="80000"/>
                      </a:schemeClr>
                    </a:solidFill>
                  </a:tcPr>
                </a:tc>
                <a:extLst>
                  <a:ext uri="{0D108BD9-81ED-4DB2-BD59-A6C34878D82A}">
                    <a16:rowId xmlns:a16="http://schemas.microsoft.com/office/drawing/2014/main" val="279155072"/>
                  </a:ext>
                </a:extLst>
              </a:tr>
              <a:tr h="370840">
                <a:tc>
                  <a:txBody>
                    <a:bodyPr/>
                    <a:lstStyle/>
                    <a:p>
                      <a:r>
                        <a:rPr lang="en-GB" b="1" dirty="0">
                          <a:latin typeface="Arial" panose="020B0604020202020204" pitchFamily="34" charset="0"/>
                          <a:cs typeface="Arial" panose="020B0604020202020204" pitchFamily="34" charset="0"/>
                        </a:rPr>
                        <a:t>Where are they taught? </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latin typeface="Arial" panose="020B0604020202020204" pitchFamily="34" charset="0"/>
                          <a:cs typeface="Arial" panose="020B0604020202020204" pitchFamily="34" charset="0"/>
                        </a:rPr>
                        <a:t>In a mixture of on the job learning and studying at either a training provider, college or university</a:t>
                      </a:r>
                      <a:endParaRPr lang="en-GB" dirty="0">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1596706926"/>
                  </a:ext>
                </a:extLst>
              </a:tr>
              <a:tr h="370840">
                <a:tc>
                  <a:txBody>
                    <a:bodyPr/>
                    <a:lstStyle/>
                    <a:p>
                      <a:r>
                        <a:rPr lang="en-GB" b="1" dirty="0">
                          <a:latin typeface="Arial" panose="020B0604020202020204" pitchFamily="34" charset="0"/>
                          <a:cs typeface="Arial" panose="020B0604020202020204" pitchFamily="34" charset="0"/>
                        </a:rPr>
                        <a:t>What are the costs?</a:t>
                      </a:r>
                    </a:p>
                    <a:p>
                      <a:endParaRPr lang="en-GB"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nb-NO" sz="1800" dirty="0">
                          <a:latin typeface="Arial" panose="020B0604020202020204" pitchFamily="34" charset="0"/>
                          <a:cs typeface="Arial" panose="020B0604020202020204" pitchFamily="34" charset="0"/>
                        </a:rPr>
                        <a:t>You are in paid employment where you learn on the job. </a:t>
                      </a:r>
                    </a:p>
                  </a:txBody>
                  <a:tcPr>
                    <a:solidFill>
                      <a:schemeClr val="accent2">
                        <a:lumMod val="20000"/>
                        <a:lumOff val="80000"/>
                      </a:schemeClr>
                    </a:solidFill>
                  </a:tcPr>
                </a:tc>
                <a:extLst>
                  <a:ext uri="{0D108BD9-81ED-4DB2-BD59-A6C34878D82A}">
                    <a16:rowId xmlns:a16="http://schemas.microsoft.com/office/drawing/2014/main" val="2669321639"/>
                  </a:ext>
                </a:extLst>
              </a:tr>
              <a:tr h="370840">
                <a:tc>
                  <a:txBody>
                    <a:bodyPr/>
                    <a:lstStyle/>
                    <a:p>
                      <a:r>
                        <a:rPr lang="en-GB" b="1" dirty="0">
                          <a:latin typeface="Arial" panose="020B0604020202020204" pitchFamily="34" charset="0"/>
                          <a:cs typeface="Arial" panose="020B0604020202020204" pitchFamily="34" charset="0"/>
                        </a:rPr>
                        <a:t>Where can I find out more?</a:t>
                      </a:r>
                    </a:p>
                    <a:p>
                      <a:endParaRPr lang="en-GB"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nb-NO" sz="1800" dirty="0">
                          <a:latin typeface="Arial" panose="020B0604020202020204" pitchFamily="34" charset="0"/>
                          <a:cs typeface="Arial" panose="020B0604020202020204" pitchFamily="34" charset="0"/>
                          <a:hlinkClick r:id="rId2"/>
                        </a:rPr>
                        <a:t>https://www.apprenticeships.gov.uk/apprentices</a:t>
                      </a:r>
                      <a:r>
                        <a:rPr lang="nb-NO" sz="1800" dirty="0">
                          <a:latin typeface="Arial" panose="020B0604020202020204" pitchFamily="34" charset="0"/>
                          <a:cs typeface="Arial" panose="020B0604020202020204" pitchFamily="34" charset="0"/>
                        </a:rPr>
                        <a:t> </a:t>
                      </a:r>
                    </a:p>
                  </a:txBody>
                  <a:tcPr>
                    <a:solidFill>
                      <a:schemeClr val="accent2">
                        <a:lumMod val="40000"/>
                        <a:lumOff val="60000"/>
                      </a:schemeClr>
                    </a:solidFill>
                  </a:tcPr>
                </a:tc>
                <a:extLst>
                  <a:ext uri="{0D108BD9-81ED-4DB2-BD59-A6C34878D82A}">
                    <a16:rowId xmlns:a16="http://schemas.microsoft.com/office/drawing/2014/main" val="3399999707"/>
                  </a:ext>
                </a:extLst>
              </a:tr>
            </a:tbl>
          </a:graphicData>
        </a:graphic>
      </p:graphicFrame>
      <p:sp>
        <p:nvSpPr>
          <p:cNvPr id="5" name="Slide Number Placeholder 4">
            <a:extLst>
              <a:ext uri="{FF2B5EF4-FFF2-40B4-BE49-F238E27FC236}">
                <a16:creationId xmlns:a16="http://schemas.microsoft.com/office/drawing/2014/main" id="{AA8CBB55-0D0F-5E32-51DD-86BD190952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24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353E-D1F4-769E-3A1A-4CDE64D76F47}"/>
              </a:ext>
            </a:extLst>
          </p:cNvPr>
          <p:cNvSpPr>
            <a:spLocks noGrp="1"/>
          </p:cNvSpPr>
          <p:nvPr>
            <p:ph type="title"/>
          </p:nvPr>
        </p:nvSpPr>
        <p:spPr/>
        <p:txBody>
          <a:bodyPr/>
          <a:lstStyle/>
          <a:p>
            <a:pPr defTabSz="928688"/>
            <a:r>
              <a:rPr lang="nb-NO" dirty="0"/>
              <a:t>Work</a:t>
            </a:r>
          </a:p>
        </p:txBody>
      </p:sp>
      <p:sp>
        <p:nvSpPr>
          <p:cNvPr id="3" name="Content Placeholder 2">
            <a:extLst>
              <a:ext uri="{FF2B5EF4-FFF2-40B4-BE49-F238E27FC236}">
                <a16:creationId xmlns:a16="http://schemas.microsoft.com/office/drawing/2014/main" id="{020DD06C-D5B3-4974-2EB2-FAF4F8455EF8}"/>
              </a:ext>
            </a:extLst>
          </p:cNvPr>
          <p:cNvSpPr>
            <a:spLocks noGrp="1"/>
          </p:cNvSpPr>
          <p:nvPr>
            <p:ph idx="1"/>
          </p:nvPr>
        </p:nvSpPr>
        <p:spPr/>
        <p:txBody>
          <a:bodyPr>
            <a:normAutofit/>
          </a:bodyPr>
          <a:lstStyle/>
          <a:p>
            <a:pPr marL="0" indent="0">
              <a:buNone/>
            </a:pPr>
            <a:r>
              <a:rPr lang="nb-NO" sz="2400" dirty="0"/>
              <a:t>Work can also take a wide range of forms.</a:t>
            </a:r>
          </a:p>
          <a:p>
            <a:endParaRPr lang="nb-NO" sz="2400" dirty="0"/>
          </a:p>
          <a:p>
            <a:pPr marL="0" indent="0">
              <a:buNone/>
            </a:pPr>
            <a:r>
              <a:rPr lang="nb-NO" sz="2400" dirty="0"/>
              <a:t> </a:t>
            </a:r>
          </a:p>
        </p:txBody>
      </p:sp>
      <p:graphicFrame>
        <p:nvGraphicFramePr>
          <p:cNvPr id="4" name="Table 3">
            <a:extLst>
              <a:ext uri="{FF2B5EF4-FFF2-40B4-BE49-F238E27FC236}">
                <a16:creationId xmlns:a16="http://schemas.microsoft.com/office/drawing/2014/main" id="{EB01FA3B-D93B-DF77-5F59-0069A8BA1E01}"/>
              </a:ext>
            </a:extLst>
          </p:cNvPr>
          <p:cNvGraphicFramePr>
            <a:graphicFrameLocks noGrp="1"/>
          </p:cNvGraphicFramePr>
          <p:nvPr>
            <p:extLst>
              <p:ext uri="{D42A27DB-BD31-4B8C-83A1-F6EECF244321}">
                <p14:modId xmlns:p14="http://schemas.microsoft.com/office/powerpoint/2010/main" val="1873742789"/>
              </p:ext>
            </p:extLst>
          </p:nvPr>
        </p:nvGraphicFramePr>
        <p:xfrm>
          <a:off x="821627" y="3038633"/>
          <a:ext cx="10426296" cy="2560320"/>
        </p:xfrm>
        <a:graphic>
          <a:graphicData uri="http://schemas.openxmlformats.org/drawingml/2006/table">
            <a:tbl>
              <a:tblPr firstRow="1" bandRow="1">
                <a:tableStyleId>{5C22544A-7EE6-4342-B048-85BDC9FD1C3A}</a:tableStyleId>
              </a:tblPr>
              <a:tblGrid>
                <a:gridCol w="3278736">
                  <a:extLst>
                    <a:ext uri="{9D8B030D-6E8A-4147-A177-3AD203B41FA5}">
                      <a16:colId xmlns:a16="http://schemas.microsoft.com/office/drawing/2014/main" val="1700592642"/>
                    </a:ext>
                  </a:extLst>
                </a:gridCol>
                <a:gridCol w="7147560">
                  <a:extLst>
                    <a:ext uri="{9D8B030D-6E8A-4147-A177-3AD203B41FA5}">
                      <a16:colId xmlns:a16="http://schemas.microsoft.com/office/drawing/2014/main" val="2922787761"/>
                    </a:ext>
                  </a:extLst>
                </a:gridCol>
              </a:tblGrid>
              <a:tr h="370840">
                <a:tc>
                  <a:txBody>
                    <a:bodyPr/>
                    <a:lstStyle/>
                    <a:p>
                      <a:r>
                        <a:rPr lang="en-GB" b="1" dirty="0">
                          <a:solidFill>
                            <a:schemeClr val="tx1"/>
                          </a:solidFill>
                          <a:latin typeface="Arial" panose="020B0604020202020204" pitchFamily="34" charset="0"/>
                          <a:cs typeface="Arial" panose="020B0604020202020204" pitchFamily="34" charset="0"/>
                        </a:rPr>
                        <a:t>How long are they?</a:t>
                      </a:r>
                    </a:p>
                  </a:txBody>
                  <a:tcPr>
                    <a:solidFill>
                      <a:schemeClr val="accent2">
                        <a:lumMod val="20000"/>
                        <a:lumOff val="80000"/>
                      </a:schemeClr>
                    </a:solidFill>
                  </a:tcPr>
                </a:tc>
                <a:tc>
                  <a:txBody>
                    <a:bodyPr/>
                    <a:lstStyle/>
                    <a:p>
                      <a:r>
                        <a:rPr lang="nb-NO" sz="1800" b="0" dirty="0">
                          <a:solidFill>
                            <a:schemeClr val="tx1"/>
                          </a:solidFill>
                          <a:latin typeface="Arial" panose="020B0604020202020204" pitchFamily="34" charset="0"/>
                          <a:cs typeface="Arial" panose="020B0604020202020204" pitchFamily="34" charset="0"/>
                        </a:rPr>
                        <a:t>Jobs can either be fixed term (e.g. for six months) or permanent (they go on for as long as you and the employer agree).</a:t>
                      </a:r>
                    </a:p>
                  </a:txBody>
                  <a:tcPr>
                    <a:solidFill>
                      <a:schemeClr val="accent2">
                        <a:lumMod val="20000"/>
                        <a:lumOff val="80000"/>
                      </a:schemeClr>
                    </a:solidFill>
                  </a:tcPr>
                </a:tc>
                <a:extLst>
                  <a:ext uri="{0D108BD9-81ED-4DB2-BD59-A6C34878D82A}">
                    <a16:rowId xmlns:a16="http://schemas.microsoft.com/office/drawing/2014/main" val="279155072"/>
                  </a:ext>
                </a:extLst>
              </a:tr>
              <a:tr h="370840">
                <a:tc>
                  <a:txBody>
                    <a:bodyPr/>
                    <a:lstStyle/>
                    <a:p>
                      <a:r>
                        <a:rPr lang="en-GB" b="1" dirty="0">
                          <a:latin typeface="Arial" panose="020B0604020202020204" pitchFamily="34" charset="0"/>
                          <a:cs typeface="Arial" panose="020B0604020202020204" pitchFamily="34" charset="0"/>
                        </a:rPr>
                        <a:t>Where are they taught? </a:t>
                      </a:r>
                    </a:p>
                  </a:txBody>
                  <a:tcPr>
                    <a:solidFill>
                      <a:schemeClr val="accent2">
                        <a:lumMod val="40000"/>
                        <a:lumOff val="60000"/>
                      </a:schemeClr>
                    </a:solidFill>
                  </a:tcPr>
                </a:tc>
                <a:tc>
                  <a:txBody>
                    <a:bodyPr/>
                    <a:lstStyle/>
                    <a:p>
                      <a:r>
                        <a:rPr lang="nb-NO" sz="1800" dirty="0">
                          <a:latin typeface="Arial" panose="020B0604020202020204" pitchFamily="34" charset="0"/>
                          <a:cs typeface="Arial" panose="020B0604020202020204" pitchFamily="34" charset="0"/>
                        </a:rPr>
                        <a:t>Some jobs include training on the job. In some cases this may be linked to a qualification. </a:t>
                      </a:r>
                    </a:p>
                  </a:txBody>
                  <a:tcPr>
                    <a:solidFill>
                      <a:schemeClr val="accent2">
                        <a:lumMod val="40000"/>
                        <a:lumOff val="60000"/>
                      </a:schemeClr>
                    </a:solidFill>
                  </a:tcPr>
                </a:tc>
                <a:extLst>
                  <a:ext uri="{0D108BD9-81ED-4DB2-BD59-A6C34878D82A}">
                    <a16:rowId xmlns:a16="http://schemas.microsoft.com/office/drawing/2014/main" val="1596706926"/>
                  </a:ext>
                </a:extLst>
              </a:tr>
              <a:tr h="483697">
                <a:tc>
                  <a:txBody>
                    <a:bodyPr/>
                    <a:lstStyle/>
                    <a:p>
                      <a:r>
                        <a:rPr lang="en-GB" b="1" dirty="0">
                          <a:latin typeface="Arial" panose="020B0604020202020204" pitchFamily="34" charset="0"/>
                          <a:cs typeface="Arial" panose="020B0604020202020204" pitchFamily="34" charset="0"/>
                        </a:rPr>
                        <a:t>What are the costs?</a:t>
                      </a:r>
                    </a:p>
                    <a:p>
                      <a:endParaRPr lang="en-GB"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nb-NO" sz="1800" dirty="0">
                          <a:latin typeface="Arial" panose="020B0604020202020204" pitchFamily="34" charset="0"/>
                          <a:cs typeface="Arial" panose="020B0604020202020204" pitchFamily="34" charset="0"/>
                        </a:rPr>
                        <a:t>You are in paid employment.</a:t>
                      </a:r>
                    </a:p>
                  </a:txBody>
                  <a:tcPr>
                    <a:solidFill>
                      <a:schemeClr val="accent2">
                        <a:lumMod val="20000"/>
                        <a:lumOff val="80000"/>
                      </a:schemeClr>
                    </a:solidFill>
                  </a:tcPr>
                </a:tc>
                <a:extLst>
                  <a:ext uri="{0D108BD9-81ED-4DB2-BD59-A6C34878D82A}">
                    <a16:rowId xmlns:a16="http://schemas.microsoft.com/office/drawing/2014/main" val="2669321639"/>
                  </a:ext>
                </a:extLst>
              </a:tr>
              <a:tr h="370840">
                <a:tc>
                  <a:txBody>
                    <a:bodyPr/>
                    <a:lstStyle/>
                    <a:p>
                      <a:r>
                        <a:rPr lang="en-GB" b="1" dirty="0">
                          <a:latin typeface="Arial" panose="020B0604020202020204" pitchFamily="34" charset="0"/>
                          <a:cs typeface="Arial" panose="020B0604020202020204" pitchFamily="34" charset="0"/>
                        </a:rPr>
                        <a:t>Where can I find out more?</a:t>
                      </a:r>
                    </a:p>
                    <a:p>
                      <a:endParaRPr lang="en-GB"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nb-NO" sz="1800" dirty="0">
                          <a:latin typeface="Arial" panose="020B0604020202020204" pitchFamily="34" charset="0"/>
                          <a:cs typeface="Arial" panose="020B0604020202020204" pitchFamily="34" charset="0"/>
                          <a:hlinkClick r:id="rId2"/>
                        </a:rPr>
                        <a:t>https://nationalcareers.service.gov.uk/careers-advice</a:t>
                      </a:r>
                      <a:r>
                        <a:rPr lang="nb-NO" sz="1800" dirty="0">
                          <a:latin typeface="Arial" panose="020B0604020202020204" pitchFamily="34" charset="0"/>
                          <a:cs typeface="Arial" panose="020B0604020202020204" pitchFamily="34" charset="0"/>
                        </a:rPr>
                        <a:t> </a:t>
                      </a:r>
                    </a:p>
                  </a:txBody>
                  <a:tcPr>
                    <a:solidFill>
                      <a:schemeClr val="accent2">
                        <a:lumMod val="40000"/>
                        <a:lumOff val="60000"/>
                      </a:schemeClr>
                    </a:solidFill>
                  </a:tcPr>
                </a:tc>
                <a:extLst>
                  <a:ext uri="{0D108BD9-81ED-4DB2-BD59-A6C34878D82A}">
                    <a16:rowId xmlns:a16="http://schemas.microsoft.com/office/drawing/2014/main" val="3399999707"/>
                  </a:ext>
                </a:extLst>
              </a:tr>
            </a:tbl>
          </a:graphicData>
        </a:graphic>
      </p:graphicFrame>
      <p:sp>
        <p:nvSpPr>
          <p:cNvPr id="5" name="Slide Number Placeholder 4">
            <a:extLst>
              <a:ext uri="{FF2B5EF4-FFF2-40B4-BE49-F238E27FC236}">
                <a16:creationId xmlns:a16="http://schemas.microsoft.com/office/drawing/2014/main" id="{058451C4-1BBA-FBEA-8166-5E34F9E04A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52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CB58-9FC1-7C99-8D11-3ED9F7A860BE}"/>
              </a:ext>
            </a:extLst>
          </p:cNvPr>
          <p:cNvSpPr>
            <a:spLocks noGrp="1"/>
          </p:cNvSpPr>
          <p:nvPr>
            <p:ph type="title"/>
          </p:nvPr>
        </p:nvSpPr>
        <p:spPr/>
        <p:txBody>
          <a:bodyPr/>
          <a:lstStyle/>
          <a:p>
            <a:r>
              <a:rPr lang="nb-NO" dirty="0"/>
              <a:t>Other technical education</a:t>
            </a:r>
          </a:p>
        </p:txBody>
      </p:sp>
      <p:sp>
        <p:nvSpPr>
          <p:cNvPr id="3" name="Content Placeholder 2">
            <a:extLst>
              <a:ext uri="{FF2B5EF4-FFF2-40B4-BE49-F238E27FC236}">
                <a16:creationId xmlns:a16="http://schemas.microsoft.com/office/drawing/2014/main" id="{9458627B-146C-1268-2F6A-7E97ED6D27BA}"/>
              </a:ext>
            </a:extLst>
          </p:cNvPr>
          <p:cNvSpPr>
            <a:spLocks noGrp="1"/>
          </p:cNvSpPr>
          <p:nvPr>
            <p:ph idx="1"/>
          </p:nvPr>
        </p:nvSpPr>
        <p:spPr>
          <a:xfrm>
            <a:off x="838200" y="1825625"/>
            <a:ext cx="10515600" cy="2430594"/>
          </a:xfrm>
        </p:spPr>
        <p:txBody>
          <a:bodyPr>
            <a:normAutofit/>
          </a:bodyPr>
          <a:lstStyle/>
          <a:p>
            <a:pPr marL="0" indent="0">
              <a:buNone/>
            </a:pPr>
            <a:r>
              <a:rPr lang="nb-NO" sz="2350" dirty="0"/>
              <a:t>Technical education prepares young people for skilled employment and helps to bridge the higher technical skills gap. Typically, they:</a:t>
            </a:r>
          </a:p>
          <a:p>
            <a:r>
              <a:rPr lang="nb-NO" sz="2000" dirty="0"/>
              <a:t>Focus on providing the skills employers want and need</a:t>
            </a:r>
          </a:p>
          <a:p>
            <a:r>
              <a:rPr lang="nb-NO" sz="2000" dirty="0"/>
              <a:t>Provide access to industry standard facilities and equipment</a:t>
            </a:r>
          </a:p>
          <a:p>
            <a:r>
              <a:rPr lang="nb-NO" sz="2000" dirty="0"/>
              <a:t>Are taught by teachers with relevant industrial experience </a:t>
            </a:r>
          </a:p>
          <a:p>
            <a:r>
              <a:rPr lang="nb-NO" sz="2000" dirty="0"/>
              <a:t>Offer a broad range of subject areas, such as:</a:t>
            </a:r>
          </a:p>
          <a:p>
            <a:pPr marL="0" indent="0">
              <a:buNone/>
            </a:pPr>
            <a:endParaRPr lang="nb-NO" sz="2400" dirty="0"/>
          </a:p>
          <a:p>
            <a:endParaRPr lang="nb-NO" sz="2400" dirty="0"/>
          </a:p>
        </p:txBody>
      </p:sp>
      <p:sp>
        <p:nvSpPr>
          <p:cNvPr id="26" name="Rectangle: Rounded Corners 25" descr="Sales, marketing and procurement&#10;Digital&#10;Childcare and education&#10;Creative and design&#10;Business and Administrative&#10;Health and Science&#10;Construction&#10;Catering and Hospitality&#10;Legal, finance and accounting&#10;Protective serbices&#10;Social care&#10;Engineering and manufacturing&#10;Agriculture, environment and animal care&#10;Transport and logistics&#10;Hair and beauty">
            <a:extLst>
              <a:ext uri="{FF2B5EF4-FFF2-40B4-BE49-F238E27FC236}">
                <a16:creationId xmlns:a16="http://schemas.microsoft.com/office/drawing/2014/main" id="{F17D39B7-4AFE-61D3-9153-858D164C96E2}"/>
              </a:ext>
              <a:ext uri="{C183D7F6-B498-43B3-948B-1728B52AA6E4}">
                <adec:decorative xmlns:adec="http://schemas.microsoft.com/office/drawing/2017/decorative" val="0"/>
              </a:ext>
            </a:extLst>
          </p:cNvPr>
          <p:cNvSpPr/>
          <p:nvPr/>
        </p:nvSpPr>
        <p:spPr>
          <a:xfrm>
            <a:off x="838200" y="4295817"/>
            <a:ext cx="10806177" cy="1842496"/>
          </a:xfrm>
          <a:prstGeom prst="roundRect">
            <a:avLst/>
          </a:prstGeom>
          <a:solidFill>
            <a:srgbClr val="FFA615"/>
          </a:solidFill>
          <a:ln>
            <a:solidFill>
              <a:srgbClr val="FFA6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A76F4EA-0DD0-F518-1878-B61CF4935329}"/>
              </a:ext>
              <a:ext uri="{C183D7F6-B498-43B3-948B-1728B52AA6E4}">
                <adec:decorative xmlns:adec="http://schemas.microsoft.com/office/drawing/2017/decorative" val="1"/>
              </a:ext>
            </a:extLst>
          </p:cNvPr>
          <p:cNvSpPr txBox="1"/>
          <p:nvPr/>
        </p:nvSpPr>
        <p:spPr>
          <a:xfrm>
            <a:off x="4748850" y="4339600"/>
            <a:ext cx="5286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D4352FF8-6BFD-CD3B-0349-53B4E2E55C91}"/>
              </a:ext>
              <a:ext uri="{C183D7F6-B498-43B3-948B-1728B52AA6E4}">
                <adec:decorative xmlns:adec="http://schemas.microsoft.com/office/drawing/2017/decorative" val="1"/>
              </a:ext>
            </a:extLst>
          </p:cNvPr>
          <p:cNvSpPr txBox="1"/>
          <p:nvPr/>
        </p:nvSpPr>
        <p:spPr>
          <a:xfrm>
            <a:off x="6358002" y="4365494"/>
            <a:ext cx="5286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Childcare and Education</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EE97C322-613F-A835-ADAE-DC9F0AA78456}"/>
              </a:ext>
              <a:ext uri="{C183D7F6-B498-43B3-948B-1728B52AA6E4}">
                <adec:decorative xmlns:adec="http://schemas.microsoft.com/office/drawing/2017/decorative" val="1"/>
              </a:ext>
            </a:extLst>
          </p:cNvPr>
          <p:cNvSpPr txBox="1"/>
          <p:nvPr/>
        </p:nvSpPr>
        <p:spPr>
          <a:xfrm>
            <a:off x="6686973" y="5256361"/>
            <a:ext cx="5286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Care</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8A76BBF9-5AF3-34F8-6B5E-578F93B3BB82}"/>
              </a:ext>
              <a:ext uri="{C183D7F6-B498-43B3-948B-1728B52AA6E4}">
                <adec:decorative xmlns:adec="http://schemas.microsoft.com/office/drawing/2017/decorative" val="1"/>
              </a:ext>
            </a:extLst>
          </p:cNvPr>
          <p:cNvSpPr txBox="1"/>
          <p:nvPr/>
        </p:nvSpPr>
        <p:spPr>
          <a:xfrm>
            <a:off x="1496141" y="5701118"/>
            <a:ext cx="5286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Agriculture, Environmental and Animal Care</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DA4DFC37-2B56-0D89-6002-81BF6D0B88FC}"/>
              </a:ext>
              <a:ext uri="{C183D7F6-B498-43B3-948B-1728B52AA6E4}">
                <adec:decorative xmlns:adec="http://schemas.microsoft.com/office/drawing/2017/decorative" val="1"/>
              </a:ext>
            </a:extLst>
          </p:cNvPr>
          <p:cNvSpPr txBox="1"/>
          <p:nvPr/>
        </p:nvSpPr>
        <p:spPr>
          <a:xfrm>
            <a:off x="1496141" y="4805155"/>
            <a:ext cx="5286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and Administrative </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F9DA00D3-B77C-A693-7D78-0834BD73DC5D}"/>
              </a:ext>
              <a:ext uri="{C183D7F6-B498-43B3-948B-1728B52AA6E4}">
                <adec:decorative xmlns:adec="http://schemas.microsoft.com/office/drawing/2017/decorative" val="1"/>
              </a:ext>
            </a:extLst>
          </p:cNvPr>
          <p:cNvSpPr txBox="1"/>
          <p:nvPr/>
        </p:nvSpPr>
        <p:spPr>
          <a:xfrm>
            <a:off x="838200" y="5258991"/>
            <a:ext cx="5286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 Finance and Accounting</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8DD87B07-DF5C-DF01-8896-59266AD88FF1}"/>
              </a:ext>
              <a:ext uri="{C183D7F6-B498-43B3-948B-1728B52AA6E4}">
                <adec:decorative xmlns:adec="http://schemas.microsoft.com/office/drawing/2017/decorative" val="1"/>
              </a:ext>
            </a:extLst>
          </p:cNvPr>
          <p:cNvSpPr txBox="1"/>
          <p:nvPr/>
        </p:nvSpPr>
        <p:spPr>
          <a:xfrm>
            <a:off x="884348" y="4358516"/>
            <a:ext cx="33931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Sales, Marketing and Procurement </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774638D-17D8-5C4A-1922-4F53D3DFDEFE}"/>
              </a:ext>
              <a:ext uri="{C183D7F6-B498-43B3-948B-1728B52AA6E4}">
                <adec:decorative xmlns:adec="http://schemas.microsoft.com/office/drawing/2017/decorative" val="1"/>
              </a:ext>
            </a:extLst>
          </p:cNvPr>
          <p:cNvSpPr txBox="1"/>
          <p:nvPr/>
        </p:nvSpPr>
        <p:spPr>
          <a:xfrm>
            <a:off x="5173364" y="4792509"/>
            <a:ext cx="5286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and Science</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B8AA2AA0-9A0D-BF24-70B5-C2C2A08EFA6C}"/>
              </a:ext>
              <a:ext uri="{C183D7F6-B498-43B3-948B-1728B52AA6E4}">
                <adec:decorative xmlns:adec="http://schemas.microsoft.com/office/drawing/2017/decorative" val="1"/>
              </a:ext>
            </a:extLst>
          </p:cNvPr>
          <p:cNvSpPr txBox="1"/>
          <p:nvPr/>
        </p:nvSpPr>
        <p:spPr>
          <a:xfrm>
            <a:off x="9087706" y="4346928"/>
            <a:ext cx="5286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Creative and Design</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360486FC-498A-E571-4B4B-F52B77EB99DE}"/>
              </a:ext>
              <a:ext uri="{C183D7F6-B498-43B3-948B-1728B52AA6E4}">
                <adec:decorative xmlns:adec="http://schemas.microsoft.com/office/drawing/2017/decorative" val="1"/>
              </a:ext>
            </a:extLst>
          </p:cNvPr>
          <p:cNvSpPr txBox="1"/>
          <p:nvPr/>
        </p:nvSpPr>
        <p:spPr>
          <a:xfrm>
            <a:off x="4247278" y="5257992"/>
            <a:ext cx="5286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Protective Services </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9D3BBCE1-F7BD-37C0-A47D-F163D4DDE422}"/>
              </a:ext>
              <a:ext uri="{C183D7F6-B498-43B3-948B-1728B52AA6E4}">
                <adec:decorative xmlns:adec="http://schemas.microsoft.com/office/drawing/2017/decorative" val="1"/>
              </a:ext>
            </a:extLst>
          </p:cNvPr>
          <p:cNvSpPr txBox="1"/>
          <p:nvPr/>
        </p:nvSpPr>
        <p:spPr>
          <a:xfrm>
            <a:off x="8426073" y="5217065"/>
            <a:ext cx="5286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Engineering and Manufacturing</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683D5C0F-F9B0-5D8E-DBED-20B3D99BAB46}"/>
              </a:ext>
              <a:ext uri="{C183D7F6-B498-43B3-948B-1728B52AA6E4}">
                <adec:decorative xmlns:adec="http://schemas.microsoft.com/office/drawing/2017/decorative" val="1"/>
              </a:ext>
            </a:extLst>
          </p:cNvPr>
          <p:cNvSpPr txBox="1"/>
          <p:nvPr/>
        </p:nvSpPr>
        <p:spPr>
          <a:xfrm>
            <a:off x="6463139" y="5680640"/>
            <a:ext cx="52677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Construction and the Built </a:t>
            </a:r>
            <a:r>
              <a:rPr lang="en-US" sz="1400" b="1" dirty="0">
                <a:solidFill>
                  <a:prstClr val="black"/>
                </a:solidFill>
                <a:latin typeface="Arial" panose="020B0604020202020204" pitchFamily="34" charset="0"/>
                <a:cs typeface="Arial" panose="020B0604020202020204" pitchFamily="34" charset="0"/>
              </a:rPr>
              <a:t>E</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nvironment</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BB4D54CC-9A2A-ECE4-74EA-EFAD6DBA2AD2}"/>
              </a:ext>
              <a:ext uri="{C183D7F6-B498-43B3-948B-1728B52AA6E4}">
                <adec:decorative xmlns:adec="http://schemas.microsoft.com/office/drawing/2017/decorative" val="1"/>
              </a:ext>
            </a:extLst>
          </p:cNvPr>
          <p:cNvSpPr txBox="1"/>
          <p:nvPr/>
        </p:nvSpPr>
        <p:spPr>
          <a:xfrm>
            <a:off x="8610600" y="4788142"/>
            <a:ext cx="5286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Catering and Hospitality </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AA8CBB55-0D0F-5E32-51DD-86BD190952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8845-B1C0-47A1-8486-A744E3F378B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0213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0530F5782784BB766E78B7213EB34" ma:contentTypeVersion="13" ma:contentTypeDescription="Create a new document." ma:contentTypeScope="" ma:versionID="0606401339994506d01d4aa2d461e82b">
  <xsd:schema xmlns:xsd="http://www.w3.org/2001/XMLSchema" xmlns:xs="http://www.w3.org/2001/XMLSchema" xmlns:p="http://schemas.microsoft.com/office/2006/metadata/properties" xmlns:ns2="5764b137-3147-4543-a592-fd0830ce7b9f" xmlns:ns3="c30928ba-638b-4996-baf6-3bc88ab03f16" targetNamespace="http://schemas.microsoft.com/office/2006/metadata/properties" ma:root="true" ma:fieldsID="a68d7b1183d3ec663f151ec01b15425b" ns2:_="" ns3:_="">
    <xsd:import namespace="5764b137-3147-4543-a592-fd0830ce7b9f"/>
    <xsd:import namespace="c30928ba-638b-4996-baf6-3bc88ab03f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64b137-3147-4543-a592-fd0830ce7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0928ba-638b-4996-baf6-3bc88ab03f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bb5b902-79bf-42c3-91c3-0255facdccc2}" ma:internalName="TaxCatchAll" ma:showField="CatchAllData" ma:web="c30928ba-638b-4996-baf6-3bc88ab03f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E0EE04-FAF2-4099-99EC-2BCB9A45835D}">
  <ds:schemaRefs>
    <ds:schemaRef ds:uri="http://schemas.microsoft.com/sharepoint/v3/contenttype/forms"/>
  </ds:schemaRefs>
</ds:datastoreItem>
</file>

<file path=customXml/itemProps2.xml><?xml version="1.0" encoding="utf-8"?>
<ds:datastoreItem xmlns:ds="http://schemas.openxmlformats.org/officeDocument/2006/customXml" ds:itemID="{A49C13F1-8FC2-4E1B-AF17-994C1AFF6B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64b137-3147-4543-a592-fd0830ce7b9f"/>
    <ds:schemaRef ds:uri="c30928ba-638b-4996-baf6-3bc88ab0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486</TotalTime>
  <Words>1609</Words>
  <Application>Microsoft Office PowerPoint</Application>
  <PresentationFormat>Widescreen</PresentationFormat>
  <Paragraphs>230</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Symbol</vt:lpstr>
      <vt:lpstr>1_Office Theme</vt:lpstr>
      <vt:lpstr>Post 18 pathways and HTQs</vt:lpstr>
      <vt:lpstr>What does HTQ stand for?</vt:lpstr>
      <vt:lpstr>Learning outcomes</vt:lpstr>
      <vt:lpstr>After you leave school or college</vt:lpstr>
      <vt:lpstr>The main post-18 pathways</vt:lpstr>
      <vt:lpstr>Undergraduate degrees</vt:lpstr>
      <vt:lpstr>Apprenticeships</vt:lpstr>
      <vt:lpstr>Work</vt:lpstr>
      <vt:lpstr>Other technical education</vt:lpstr>
      <vt:lpstr>Comparing post-18 pathways</vt:lpstr>
      <vt:lpstr>Focus on HTQs</vt:lpstr>
      <vt:lpstr>Show HTQ video</vt:lpstr>
      <vt:lpstr>What questions do you have about HTQs?</vt:lpstr>
      <vt:lpstr>Activity – HTQs pros and cons</vt:lpstr>
      <vt:lpstr>HTQ qualifications and occcuptional routes </vt:lpstr>
      <vt:lpstr>In summary: HTQs</vt:lpstr>
      <vt:lpstr>Learning check</vt:lpstr>
      <vt:lpstr>Where can you do an HTQ nearby?</vt:lpstr>
      <vt:lpstr>Review the learning outcomes</vt:lpstr>
      <vt:lpstr>Next steps</vt:lpstr>
      <vt:lpstr>Do one thing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18 pathways and HTQs</dc:title>
  <dc:creator>Jake Fremantle</dc:creator>
  <cp:lastModifiedBy>FRADD, Joanne</cp:lastModifiedBy>
  <cp:revision>24</cp:revision>
  <dcterms:created xsi:type="dcterms:W3CDTF">2024-02-22T13:41:22Z</dcterms:created>
  <dcterms:modified xsi:type="dcterms:W3CDTF">2024-05-07T09:22:51Z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741da7a-79c1-417c-b408-16c0bfe99fca_Enabled">
    <vt:lpwstr>true</vt:lpwstr>
  </property>
  <property fmtid="{D5CDD505-2E9C-101B-9397-08002B2CF9AE}" pid="3" name="MSIP_Label_3741da7a-79c1-417c-b408-16c0bfe99fca_SetDate">
    <vt:lpwstr>2024-02-23T12:35:04Z</vt:lpwstr>
  </property>
  <property fmtid="{D5CDD505-2E9C-101B-9397-08002B2CF9AE}" pid="4" name="MSIP_Label_3741da7a-79c1-417c-b408-16c0bfe99fca_Method">
    <vt:lpwstr>Standard</vt:lpwstr>
  </property>
  <property fmtid="{D5CDD505-2E9C-101B-9397-08002B2CF9AE}" pid="5" name="MSIP_Label_3741da7a-79c1-417c-b408-16c0bfe99fca_Name">
    <vt:lpwstr>Internal Only - Amber</vt:lpwstr>
  </property>
  <property fmtid="{D5CDD505-2E9C-101B-9397-08002B2CF9AE}" pid="6" name="MSIP_Label_3741da7a-79c1-417c-b408-16c0bfe99fca_SiteId">
    <vt:lpwstr>1e355c04-e0a4-42ed-8e2d-7351591f0ef1</vt:lpwstr>
  </property>
  <property fmtid="{D5CDD505-2E9C-101B-9397-08002B2CF9AE}" pid="7" name="MSIP_Label_3741da7a-79c1-417c-b408-16c0bfe99fca_ActionId">
    <vt:lpwstr>4677b645-7f4b-4ef1-a1b7-ad04c28a1d1d</vt:lpwstr>
  </property>
  <property fmtid="{D5CDD505-2E9C-101B-9397-08002B2CF9AE}" pid="8" name="MSIP_Label_3741da7a-79c1-417c-b408-16c0bfe99fca_ContentBits">
    <vt:lpwstr>0</vt:lpwstr>
  </property>
</Properties>
</file>